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2"/>
  </p:notesMasterIdLst>
  <p:handoutMasterIdLst>
    <p:handoutMasterId r:id="rId33"/>
  </p:handoutMasterIdLst>
  <p:sldIdLst>
    <p:sldId id="261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4" r:id="rId15"/>
    <p:sldId id="345" r:id="rId16"/>
    <p:sldId id="346" r:id="rId17"/>
    <p:sldId id="347" r:id="rId18"/>
    <p:sldId id="353" r:id="rId19"/>
    <p:sldId id="349" r:id="rId20"/>
    <p:sldId id="350" r:id="rId21"/>
    <p:sldId id="351" r:id="rId22"/>
    <p:sldId id="352" r:id="rId23"/>
    <p:sldId id="360" r:id="rId24"/>
    <p:sldId id="354" r:id="rId25"/>
    <p:sldId id="355" r:id="rId26"/>
    <p:sldId id="356" r:id="rId27"/>
    <p:sldId id="357" r:id="rId28"/>
    <p:sldId id="358" r:id="rId29"/>
    <p:sldId id="359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118"/>
    <a:srgbClr val="E95E47"/>
    <a:srgbClr val="FE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79598" autoAdjust="0"/>
  </p:normalViewPr>
  <p:slideViewPr>
    <p:cSldViewPr snapToGrid="0">
      <p:cViewPr varScale="1">
        <p:scale>
          <a:sx n="86" d="100"/>
          <a:sy n="86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55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16FA9-B29E-4EAA-AF06-8FE9FC9CD1C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B6BC-E0A5-45D5-8349-1ABA1BF96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1C5E-185A-4F57-BD78-A92B1BDA8AF8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E903-0052-40C4-A077-5FF43ABA2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7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E903-0052-40C4-A077-5FF43ABA29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3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6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5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1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868363"/>
            <a:ext cx="4171950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4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4"/>
            <a:ext cx="1610336" cy="1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0523" y="923544"/>
            <a:ext cx="560949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3040" y="237744"/>
            <a:ext cx="10268712" cy="530225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923544"/>
            <a:ext cx="4079116" cy="468495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3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1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317548" cy="13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92" y="6732733"/>
            <a:ext cx="2773112" cy="97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" y="0"/>
            <a:ext cx="1610336" cy="1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4" y="365125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" y="222488"/>
            <a:ext cx="1219952" cy="1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F1CE-502D-4D6A-9616-532249F7820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114-1D98-4545-8838-2A4C3E28CF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" y="5831282"/>
            <a:ext cx="12188952" cy="1043791"/>
          </a:xfrm>
          <a:prstGeom prst="rect">
            <a:avLst/>
          </a:prstGeom>
          <a:effectLst>
            <a:glow rad="38100">
              <a:schemeClr val="accent4">
                <a:lumMod val="20000"/>
                <a:lumOff val="80000"/>
                <a:alpha val="13000"/>
              </a:schemeClr>
            </a:glow>
            <a:softEdge rad="0"/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211494" y="6495181"/>
            <a:ext cx="24384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fisherphillips.com</a:t>
            </a:r>
          </a:p>
        </p:txBody>
      </p:sp>
    </p:spTree>
    <p:extLst>
      <p:ext uri="{BB962C8B-B14F-4D97-AF65-F5344CB8AC3E}">
        <p14:creationId xmlns:p14="http://schemas.microsoft.com/office/powerpoint/2010/main" val="25689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7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alambert@fisherphillips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.gov/whd/regs/compliance/whdfs1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9573" y="1295322"/>
            <a:ext cx="9035901" cy="80690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ct val="45000"/>
              </a:spcAft>
            </a:pPr>
            <a:r>
              <a:rPr lang="en-US" sz="3600" b="1" spc="20" dirty="0" smtClean="0">
                <a:solidFill>
                  <a:srgbClr val="C00000"/>
                </a:solidFill>
                <a:latin typeface="Georgia" panose="02020603050405020304" pitchFamily="1"/>
              </a:rPr>
              <a:t>Labor &amp; </a:t>
            </a:r>
            <a:r>
              <a:rPr lang="en-US" sz="3600" b="1" spc="20" smtClean="0">
                <a:solidFill>
                  <a:srgbClr val="C00000"/>
                </a:solidFill>
                <a:latin typeface="Georgia" panose="02020603050405020304" pitchFamily="1"/>
              </a:rPr>
              <a:t>Employment </a:t>
            </a:r>
            <a:r>
              <a:rPr lang="en-US" sz="3600" b="1" spc="20" smtClean="0">
                <a:solidFill>
                  <a:srgbClr val="C00000"/>
                </a:solidFill>
                <a:latin typeface="Georgia" panose="02020603050405020304" pitchFamily="1"/>
              </a:rPr>
              <a:t>Law:</a:t>
            </a:r>
            <a:r>
              <a:rPr lang="en-US" sz="3600" b="1" spc="20" dirty="0" smtClean="0">
                <a:solidFill>
                  <a:srgbClr val="C00000"/>
                </a:solidFill>
                <a:latin typeface="Georgia" panose="02020603050405020304" pitchFamily="1"/>
              </a:rPr>
              <a:t/>
            </a:r>
            <a:br>
              <a:rPr lang="en-US" sz="3600" b="1" spc="20" dirty="0" smtClean="0">
                <a:solidFill>
                  <a:srgbClr val="C00000"/>
                </a:solidFill>
                <a:latin typeface="Georgia" panose="02020603050405020304" pitchFamily="1"/>
              </a:rPr>
            </a:br>
            <a:r>
              <a:rPr lang="en-US" sz="3600" b="1" spc="20" smtClean="0">
                <a:solidFill>
                  <a:srgbClr val="C00000"/>
                </a:solidFill>
                <a:latin typeface="Georgia" panose="02020603050405020304" pitchFamily="1"/>
              </a:rPr>
              <a:t>4 Big Headaches </a:t>
            </a:r>
            <a:r>
              <a:rPr lang="en-US" sz="3600" b="1" spc="20" dirty="0" smtClean="0">
                <a:solidFill>
                  <a:srgbClr val="C00000"/>
                </a:solidFill>
                <a:latin typeface="Georgia" panose="02020603050405020304" pitchFamily="1"/>
              </a:rPr>
              <a:t>Facing Hotels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6216" y="4572000"/>
            <a:ext cx="11392348" cy="271175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Presented </a:t>
            </a:r>
            <a:r>
              <a:rPr lang="en-US" sz="2800" dirty="0">
                <a:solidFill>
                  <a:schemeClr val="tx1"/>
                </a:solidFill>
              </a:rPr>
              <a:t>by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Art Lambert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Fisher </a:t>
            </a:r>
            <a:r>
              <a:rPr lang="en-US" sz="2800" b="1" dirty="0" smtClean="0">
                <a:solidFill>
                  <a:schemeClr val="tx1"/>
                </a:solidFill>
              </a:rPr>
              <a:t>Phillips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Direct: 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214</a:t>
            </a:r>
            <a:r>
              <a:rPr lang="en-US" sz="2800" b="1" dirty="0" smtClean="0">
                <a:solidFill>
                  <a:schemeClr val="tx1"/>
                </a:solidFill>
              </a:rPr>
              <a:t>) </a:t>
            </a:r>
            <a:r>
              <a:rPr lang="en-US" sz="2800" b="1" dirty="0" smtClean="0">
                <a:solidFill>
                  <a:schemeClr val="tx1"/>
                </a:solidFill>
              </a:rPr>
              <a:t>220</a:t>
            </a:r>
            <a:r>
              <a:rPr lang="en-US" sz="2800" b="1" dirty="0" smtClean="0">
                <a:solidFill>
                  <a:schemeClr val="tx1"/>
                </a:solidFill>
              </a:rPr>
              <a:t>-8324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hlinkClick r:id="rId2"/>
              </a:rPr>
              <a:t>alambert</a:t>
            </a:r>
            <a:r>
              <a:rPr lang="en-US" sz="2800" b="1" dirty="0" smtClean="0">
                <a:solidFill>
                  <a:schemeClr val="tx1"/>
                </a:solidFill>
                <a:hlinkClick r:id="rId2"/>
              </a:rPr>
              <a:t>@fisherphillips.com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2209800"/>
            <a:ext cx="12188952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511" y="154381"/>
            <a:ext cx="10515600" cy="1325563"/>
          </a:xfrm>
        </p:spPr>
        <p:txBody>
          <a:bodyPr/>
          <a:lstStyle/>
          <a:p>
            <a:r>
              <a:rPr lang="en-US" b="1" dirty="0" smtClean="0"/>
              <a:t>ARE THEY REALLY EXEMPT?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46" y="1479944"/>
            <a:ext cx="978225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Default position: </a:t>
            </a:r>
            <a:r>
              <a:rPr lang="en-US" dirty="0" smtClean="0"/>
              <a:t>Each </a:t>
            </a:r>
            <a:r>
              <a:rPr lang="en-US" dirty="0"/>
              <a:t>employee is non-exempt, that is, each is subject to FLSA's requirements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Exemptions are strictly interpreted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Specific requirements apply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employer has the legal burden to prove when challenged that each one is met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Otherwise, the employer loses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1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WHAT’S THE LATEST ON</a:t>
            </a:r>
          </a:p>
          <a:p>
            <a:pPr marL="0" indent="0" algn="ctr">
              <a:buNone/>
            </a:pPr>
            <a:r>
              <a:rPr lang="en-US" sz="4400" b="1" dirty="0" smtClean="0"/>
              <a:t>JOINT EMPLOYER?</a:t>
            </a:r>
          </a:p>
        </p:txBody>
      </p:sp>
    </p:spTree>
    <p:extLst>
      <p:ext uri="{BB962C8B-B14F-4D97-AF65-F5344CB8AC3E}">
        <p14:creationId xmlns:p14="http://schemas.microsoft.com/office/powerpoint/2010/main" val="142773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b="1" dirty="0" smtClean="0"/>
              <a:t>How Did We Get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NLRB – </a:t>
            </a:r>
            <a:r>
              <a:rPr lang="en-US" i="1" dirty="0" smtClean="0"/>
              <a:t>Browning-Ferris Industries </a:t>
            </a:r>
            <a:r>
              <a:rPr lang="en-US" dirty="0" smtClean="0"/>
              <a:t>(2015)</a:t>
            </a:r>
          </a:p>
          <a:p>
            <a:pPr lvl="1"/>
            <a:r>
              <a:rPr lang="en-US" dirty="0" smtClean="0"/>
              <a:t>Significant expansion of “joint employer” definition</a:t>
            </a:r>
          </a:p>
          <a:p>
            <a:pPr lvl="1"/>
            <a:r>
              <a:rPr lang="en-US" dirty="0" smtClean="0"/>
              <a:t>Can be joint employer even if only exert “indirect control” over another’s employees</a:t>
            </a:r>
          </a:p>
          <a:p>
            <a:pPr lvl="1"/>
            <a:r>
              <a:rPr lang="en-US" dirty="0" smtClean="0"/>
              <a:t>“Reserve the right” but do not actually exercise control</a:t>
            </a:r>
          </a:p>
          <a:p>
            <a:pPr lvl="1"/>
            <a:r>
              <a:rPr lang="en-US" dirty="0" smtClean="0"/>
              <a:t>Jeopardizes long-standing business models, including some franchise arrangements</a:t>
            </a:r>
          </a:p>
        </p:txBody>
      </p:sp>
    </p:spTree>
    <p:extLst>
      <p:ext uri="{BB962C8B-B14F-4D97-AF65-F5344CB8AC3E}">
        <p14:creationId xmlns:p14="http://schemas.microsoft.com/office/powerpoint/2010/main" val="51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How Did We Get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5023"/>
            <a:ext cx="10515600" cy="4351338"/>
          </a:xfrm>
        </p:spPr>
        <p:txBody>
          <a:bodyPr/>
          <a:lstStyle/>
          <a:p>
            <a:r>
              <a:rPr lang="en-US" dirty="0" smtClean="0"/>
              <a:t>US DOL Administrator’s Guidance (2016)</a:t>
            </a:r>
          </a:p>
          <a:p>
            <a:pPr lvl="1"/>
            <a:r>
              <a:rPr lang="en-US" dirty="0" smtClean="0"/>
              <a:t>Expanded who could be held responsible for wage-hour violations</a:t>
            </a:r>
          </a:p>
          <a:p>
            <a:pPr lvl="1"/>
            <a:r>
              <a:rPr lang="en-US" dirty="0" smtClean="0"/>
              <a:t>Two scenarios:  “horizontal” and “vertical”</a:t>
            </a:r>
          </a:p>
          <a:p>
            <a:pPr lvl="1"/>
            <a:r>
              <a:rPr lang="en-US" dirty="0" smtClean="0"/>
              <a:t>Withdrawn June 2017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5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Where Are We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Local Business Act (HR 3441)</a:t>
            </a:r>
          </a:p>
          <a:p>
            <a:pPr lvl="1"/>
            <a:r>
              <a:rPr lang="en-US" dirty="0" smtClean="0"/>
              <a:t>Would affect NLRA and FLSA joint employment interpretation</a:t>
            </a:r>
          </a:p>
          <a:p>
            <a:pPr lvl="2"/>
            <a:r>
              <a:rPr lang="en-US" dirty="0" smtClean="0"/>
              <a:t>Joint </a:t>
            </a:r>
            <a:r>
              <a:rPr lang="en-US" dirty="0"/>
              <a:t>employment could only be found if an entity “</a:t>
            </a:r>
            <a:r>
              <a:rPr lang="en-US" b="1" dirty="0"/>
              <a:t>directly, actually, and immediately, and not in a limited and routine manner, exercises significant control over essential terms and conditions of employment</a:t>
            </a:r>
            <a:r>
              <a:rPr lang="en-US" dirty="0"/>
              <a:t>” of a worker.</a:t>
            </a:r>
            <a:endParaRPr lang="en-US" dirty="0" smtClean="0"/>
          </a:p>
          <a:p>
            <a:pPr lvl="1"/>
            <a:r>
              <a:rPr lang="en-US" dirty="0" smtClean="0"/>
              <a:t>Would significantly reduce risk of joint employment claims</a:t>
            </a:r>
          </a:p>
          <a:p>
            <a:pPr lvl="1"/>
            <a:r>
              <a:rPr lang="en-US" dirty="0" smtClean="0"/>
              <a:t>Would not affect joint employment standards under other federal laws</a:t>
            </a:r>
          </a:p>
          <a:p>
            <a:pPr lvl="1"/>
            <a:r>
              <a:rPr lang="en-US" dirty="0" smtClean="0"/>
              <a:t>Passed House of Representatives November 7, 2017 (242-181)</a:t>
            </a:r>
          </a:p>
          <a:p>
            <a:pPr lvl="1"/>
            <a:r>
              <a:rPr lang="en-US" dirty="0" smtClean="0"/>
              <a:t>Moves to Senate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6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23" y="1133120"/>
            <a:ext cx="9144000" cy="280070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HARASSMENT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8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EEOC – “A Common Set of Priorities”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600200"/>
            <a:ext cx="117729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Preventing Systemic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Harassment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“jaw-dropping” moment – 30 years of corporate training </a:t>
            </a:r>
            <a:r>
              <a:rPr lang="en-US" sz="2800" dirty="0" smtClean="0"/>
              <a:t>has</a:t>
            </a:r>
            <a:br>
              <a:rPr lang="en-US" sz="2800" dirty="0" smtClean="0"/>
            </a:br>
            <a:r>
              <a:rPr lang="en-US" sz="2800" dirty="0" smtClean="0"/>
              <a:t>had </a:t>
            </a:r>
            <a:r>
              <a:rPr lang="en-US" sz="2800" dirty="0"/>
              <a:t>little effect on preventing workplace </a:t>
            </a:r>
            <a:r>
              <a:rPr lang="en-US" sz="2800" dirty="0" smtClean="0"/>
              <a:t>harassment</a:t>
            </a:r>
            <a:endParaRPr lang="en-US" sz="2800" dirty="0"/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New EEOC Task Force </a:t>
            </a:r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Of 90,000 charges against employers – 1/3 related to </a:t>
            </a:r>
            <a:r>
              <a:rPr lang="en-US" sz="2800" dirty="0" smtClean="0"/>
              <a:t>harassment</a:t>
            </a:r>
            <a:endParaRPr lang="en-US" sz="2800" dirty="0"/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EEOC says 90% of harassment victims never file a legal complaint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92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Headlines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Harvey Weinstein</a:t>
            </a:r>
          </a:p>
          <a:p>
            <a:r>
              <a:rPr lang="en-US" dirty="0" smtClean="0"/>
              <a:t>Mark Halperin</a:t>
            </a:r>
          </a:p>
          <a:p>
            <a:r>
              <a:rPr lang="en-US" dirty="0" smtClean="0"/>
              <a:t>Kevin Spacey</a:t>
            </a:r>
          </a:p>
          <a:p>
            <a:r>
              <a:rPr lang="en-US" dirty="0" smtClean="0"/>
              <a:t>Bill Cosby</a:t>
            </a:r>
          </a:p>
          <a:p>
            <a:r>
              <a:rPr lang="en-US" dirty="0" smtClean="0"/>
              <a:t>Donald Trump</a:t>
            </a:r>
          </a:p>
          <a:p>
            <a:r>
              <a:rPr lang="en-US" dirty="0" smtClean="0"/>
              <a:t>George H.W. Bush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89" y="1043492"/>
            <a:ext cx="1887321" cy="258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48" y="3905026"/>
            <a:ext cx="3099136" cy="212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73" y="1043492"/>
            <a:ext cx="3255981" cy="1831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19" y="4226220"/>
            <a:ext cx="2643020" cy="176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87" y="1043492"/>
            <a:ext cx="2789067" cy="199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34" y="3245895"/>
            <a:ext cx="2315135" cy="23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Harassment in the Hospitality Industry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type="body" sz="quarter" idx="10"/>
          </p:nvPr>
        </p:nvSpPr>
        <p:spPr>
          <a:xfrm>
            <a:off x="457200" y="1617663"/>
            <a:ext cx="115824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agencies believe industry has serious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 problems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Employs vulnerable employees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workers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workers</a:t>
            </a:r>
          </a:p>
        </p:txBody>
      </p:sp>
    </p:spTree>
    <p:extLst>
      <p:ext uri="{BB962C8B-B14F-4D97-AF65-F5344CB8AC3E}">
        <p14:creationId xmlns:p14="http://schemas.microsoft.com/office/powerpoint/2010/main" val="21103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b="1" dirty="0" smtClean="0"/>
              <a:t>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 Effective No Harassment Policy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09600" y="1600200"/>
            <a:ext cx="10972800" cy="3886200"/>
          </a:xfrm>
          <a:ln/>
        </p:spPr>
        <p:txBody>
          <a:bodyPr>
            <a:normAutofit/>
          </a:bodyPr>
          <a:lstStyle/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“Protects” all employees including supervisors and managers</a:t>
            </a:r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Requires compliance by all employees including supervisors and managers</a:t>
            </a:r>
          </a:p>
          <a:p>
            <a:pPr marL="4619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Sets forth a reporting procedure for complaints, including a by-pass procedure</a:t>
            </a:r>
          </a:p>
        </p:txBody>
      </p:sp>
    </p:spTree>
    <p:extLst>
      <p:ext uri="{BB962C8B-B14F-4D97-AF65-F5344CB8AC3E}">
        <p14:creationId xmlns:p14="http://schemas.microsoft.com/office/powerpoint/2010/main" val="269779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544" y="1122363"/>
            <a:ext cx="9144000" cy="280070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TIP POOLING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AND OTHER</a:t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WAGE-HOUR HEADACHES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1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23" y="1133120"/>
            <a:ext cx="9144000" cy="280070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WORKPLACE VIOLENCE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78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Practices To Prevent Workplace 	Violence: Before Employment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53623" y="2713304"/>
            <a:ext cx="41188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Screening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Drug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209">
            <a:off x="6800644" y="2909155"/>
            <a:ext cx="4346944" cy="2716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9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Practices to Prevent Workplace 	Violence: During Employment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4865" y="1814946"/>
            <a:ext cx="1002089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Policies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Commitment to safe work environment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Physical and non-physical violence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weapons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Duty to Report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Zero Tolerance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</a:t>
            </a:r>
            <a:r>
              <a:rPr lang="en-US" b="1" dirty="0"/>
              <a:t>Practices to Prevent Workplace </a:t>
            </a:r>
            <a:r>
              <a:rPr lang="en-US" b="1" dirty="0" smtClean="0"/>
              <a:t>	Violence</a:t>
            </a:r>
            <a:r>
              <a:rPr lang="en-US" b="1" dirty="0"/>
              <a:t>: During Employment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555" y="2030099"/>
            <a:ext cx="1002089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Supervisor Training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Identifying threats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Persistent problems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Lying or blaming others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Fascination with weapons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Adverse employment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923">
            <a:off x="8276453" y="2185630"/>
            <a:ext cx="3697863" cy="1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48" y="2389851"/>
            <a:ext cx="10267844" cy="4468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Employee Training</a:t>
            </a:r>
          </a:p>
          <a:p>
            <a:pPr lvl="1"/>
            <a:r>
              <a:rPr lang="en-US" sz="3600" dirty="0" smtClean="0"/>
              <a:t>Workplace Violence Policy</a:t>
            </a:r>
          </a:p>
          <a:p>
            <a:pPr lvl="1"/>
            <a:r>
              <a:rPr lang="en-US" sz="3600" dirty="0" smtClean="0"/>
              <a:t>Types of potential emergencies</a:t>
            </a:r>
          </a:p>
          <a:p>
            <a:pPr lvl="1"/>
            <a:r>
              <a:rPr lang="en-US" sz="3600" dirty="0" smtClean="0"/>
              <a:t>Reporting procedures</a:t>
            </a:r>
          </a:p>
          <a:p>
            <a:pPr lvl="1"/>
            <a:r>
              <a:rPr lang="en-US" sz="3600" dirty="0" smtClean="0"/>
              <a:t>Alarm or alert systems</a:t>
            </a:r>
          </a:p>
          <a:p>
            <a:pPr lvl="1"/>
            <a:r>
              <a:rPr lang="en-US" sz="3600" dirty="0" smtClean="0"/>
              <a:t>Evacuation plans/routes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</a:t>
            </a:r>
            <a:r>
              <a:rPr lang="en-US" b="1" dirty="0"/>
              <a:t>Practices to Prevent Workplace </a:t>
            </a:r>
            <a:r>
              <a:rPr lang="en-US" b="1" dirty="0" smtClean="0"/>
              <a:t>	Violence</a:t>
            </a:r>
            <a:r>
              <a:rPr lang="en-US" b="1" dirty="0"/>
              <a:t>: During Employment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 b="35038"/>
          <a:stretch/>
        </p:blipFill>
        <p:spPr>
          <a:xfrm rot="19945347">
            <a:off x="7271846" y="3481757"/>
            <a:ext cx="4710707" cy="11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</a:t>
            </a:r>
            <a:r>
              <a:rPr lang="en-US" b="1" dirty="0"/>
              <a:t>Practices to Prevent Workplace </a:t>
            </a:r>
            <a:r>
              <a:rPr lang="en-US" b="1" dirty="0" smtClean="0"/>
              <a:t>	Violence</a:t>
            </a:r>
            <a:r>
              <a:rPr lang="en-US" b="1" dirty="0"/>
              <a:t>: During 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6783" y="1981648"/>
            <a:ext cx="54812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Searches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Threat investigation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Employee assistance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6" y="2013285"/>
            <a:ext cx="2744355" cy="32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Best </a:t>
            </a:r>
            <a:r>
              <a:rPr lang="en-US" b="1" dirty="0"/>
              <a:t>Practices to Prevent Workplace </a:t>
            </a:r>
            <a:r>
              <a:rPr lang="en-US" b="1" dirty="0" smtClean="0"/>
              <a:t>	Violence</a:t>
            </a:r>
            <a:r>
              <a:rPr lang="en-US" b="1" dirty="0"/>
              <a:t>: </a:t>
            </a:r>
            <a:r>
              <a:rPr lang="en-US" b="1" dirty="0" smtClean="0"/>
              <a:t>Termination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1847" y="2222280"/>
            <a:ext cx="54812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Witness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Timing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Script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Post-meeting plan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69" y="2222280"/>
            <a:ext cx="5165879" cy="34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36796"/>
            <a:ext cx="10515600" cy="9895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QUESTIONS?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640"/>
            <a:ext cx="12192000" cy="240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34696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46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USDOL AUDITS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Continued focus on hotel, restaurant and related industries </a:t>
            </a:r>
          </a:p>
          <a:p>
            <a:r>
              <a:rPr lang="en-US" sz="3200" dirty="0" smtClean="0"/>
              <a:t>Random or complaint?</a:t>
            </a:r>
          </a:p>
          <a:p>
            <a:r>
              <a:rPr lang="en-US" sz="3200" dirty="0" smtClean="0"/>
              <a:t>Notice of Audit</a:t>
            </a:r>
          </a:p>
          <a:p>
            <a:r>
              <a:rPr lang="en-US" sz="3200" dirty="0" smtClean="0"/>
              <a:t>Investigation</a:t>
            </a:r>
          </a:p>
          <a:p>
            <a:pPr lvl="1"/>
            <a:r>
              <a:rPr lang="en-US" sz="2800" dirty="0" smtClean="0"/>
              <a:t>Documentation/requested information</a:t>
            </a:r>
          </a:p>
          <a:p>
            <a:pPr lvl="1"/>
            <a:r>
              <a:rPr lang="en-US" sz="2800" dirty="0" smtClean="0"/>
              <a:t>Witnesses (supervisory and non-supervisory)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5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7"/>
            <a:ext cx="10515600" cy="1325563"/>
          </a:xfrm>
        </p:spPr>
        <p:txBody>
          <a:bodyPr/>
          <a:lstStyle/>
          <a:p>
            <a:r>
              <a:rPr lang="en-US" b="1" dirty="0" smtClean="0"/>
              <a:t>USDOL AUDITS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763000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Determinations</a:t>
            </a:r>
          </a:p>
          <a:p>
            <a:pPr lvl="1"/>
            <a:r>
              <a:rPr lang="en-US" sz="2800" dirty="0" smtClean="0"/>
              <a:t>When to Challenge</a:t>
            </a:r>
          </a:p>
          <a:p>
            <a:r>
              <a:rPr lang="en-US" sz="3200" dirty="0" smtClean="0"/>
              <a:t>Back-Pay Statements (WH-56s)</a:t>
            </a:r>
          </a:p>
          <a:p>
            <a:r>
              <a:rPr lang="en-US" sz="3200" dirty="0" smtClean="0"/>
              <a:t>Room for Negotiation?</a:t>
            </a:r>
          </a:p>
          <a:p>
            <a:pPr lvl="1"/>
            <a:r>
              <a:rPr lang="en-US" sz="2800" dirty="0" smtClean="0"/>
              <a:t>Liability amount – Liquidated damages?</a:t>
            </a:r>
          </a:p>
          <a:p>
            <a:pPr lvl="1"/>
            <a:r>
              <a:rPr lang="en-US" sz="2800" dirty="0" smtClean="0"/>
              <a:t>Time for payment(s)</a:t>
            </a:r>
          </a:p>
          <a:p>
            <a:r>
              <a:rPr lang="en-US" sz="3200" dirty="0" smtClean="0"/>
              <a:t>Know your rights and don’t get strong-armed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72" y="386641"/>
            <a:ext cx="10515600" cy="1325563"/>
          </a:xfrm>
        </p:spPr>
        <p:txBody>
          <a:bodyPr/>
          <a:lstStyle/>
          <a:p>
            <a:r>
              <a:rPr lang="en-US" b="1" dirty="0" smtClean="0"/>
              <a:t>TIP CREDITS &amp; POOLS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15" y="1578199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Tip Credit</a:t>
            </a:r>
          </a:p>
          <a:p>
            <a:pPr lvl="1"/>
            <a:r>
              <a:rPr lang="en-US" sz="2800" dirty="0" smtClean="0"/>
              <a:t>Advance </a:t>
            </a:r>
            <a:r>
              <a:rPr lang="en-US" sz="2800" u="sng" dirty="0" smtClean="0"/>
              <a:t>written</a:t>
            </a:r>
            <a:r>
              <a:rPr lang="en-US" sz="2800" dirty="0" smtClean="0"/>
              <a:t> notice</a:t>
            </a:r>
          </a:p>
          <a:p>
            <a:pPr lvl="1"/>
            <a:r>
              <a:rPr lang="en-US" sz="2800" dirty="0" smtClean="0"/>
              <a:t>Amount of tip credit claimed</a:t>
            </a:r>
          </a:p>
          <a:p>
            <a:pPr lvl="1"/>
            <a:r>
              <a:rPr lang="en-US" sz="2800" dirty="0" smtClean="0"/>
              <a:t>Tipped wage + tips must = applicable M.W.</a:t>
            </a:r>
          </a:p>
          <a:p>
            <a:pPr lvl="1"/>
            <a:r>
              <a:rPr lang="en-US" sz="2800" dirty="0" smtClean="0"/>
              <a:t>$30/month in tips</a:t>
            </a:r>
          </a:p>
          <a:p>
            <a:pPr lvl="1"/>
            <a:r>
              <a:rPr lang="en-US" sz="2800" dirty="0" smtClean="0"/>
              <a:t>20% rule (prep work/maintenance)</a:t>
            </a:r>
          </a:p>
          <a:p>
            <a:pPr lvl="1"/>
            <a:r>
              <a:rPr lang="en-US" sz="2800" dirty="0" smtClean="0"/>
              <a:t>Tips are sole property of employee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996" y="311337"/>
            <a:ext cx="10515600" cy="1325563"/>
          </a:xfrm>
        </p:spPr>
        <p:txBody>
          <a:bodyPr/>
          <a:lstStyle/>
          <a:p>
            <a:r>
              <a:rPr lang="en-US" b="1" dirty="0" smtClean="0"/>
              <a:t>TIP </a:t>
            </a:r>
            <a:r>
              <a:rPr lang="en-US" b="1" dirty="0"/>
              <a:t>CREDITS &amp;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46" y="1479944"/>
            <a:ext cx="8458902" cy="445874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Tip Pools</a:t>
            </a:r>
          </a:p>
          <a:p>
            <a:pPr lvl="1"/>
            <a:r>
              <a:rPr lang="en-US" sz="2800" dirty="0" smtClean="0"/>
              <a:t>Advance </a:t>
            </a:r>
            <a:r>
              <a:rPr lang="en-US" sz="2800" u="sng" dirty="0" smtClean="0"/>
              <a:t>written</a:t>
            </a:r>
            <a:r>
              <a:rPr lang="en-US" sz="2800" dirty="0" smtClean="0"/>
              <a:t> notice</a:t>
            </a:r>
          </a:p>
          <a:p>
            <a:pPr lvl="1"/>
            <a:r>
              <a:rPr lang="en-US" sz="2800" dirty="0" smtClean="0"/>
              <a:t>Only employees who customarily &amp; regularly receive tips</a:t>
            </a:r>
          </a:p>
          <a:p>
            <a:pPr lvl="1"/>
            <a:r>
              <a:rPr lang="en-US" sz="2800" dirty="0" smtClean="0"/>
              <a:t>Yes: Servers, counter personnel who serve customers, bussers, service bartenders</a:t>
            </a:r>
          </a:p>
          <a:p>
            <a:pPr lvl="1"/>
            <a:r>
              <a:rPr lang="en-US" sz="2800" dirty="0" smtClean="0"/>
              <a:t>No: Owners, managers, supervisors, janitors, dishwashers, chefs or cooks, food preparers</a:t>
            </a:r>
          </a:p>
          <a:p>
            <a:pPr lvl="1"/>
            <a:r>
              <a:rPr lang="en-US" sz="2800" dirty="0" smtClean="0"/>
              <a:t>USDOL rule from 2011:  may not pool tips unless you are taking a tip credit against pool participants’ wages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6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541" y="246791"/>
            <a:ext cx="10515600" cy="1325563"/>
          </a:xfrm>
        </p:spPr>
        <p:txBody>
          <a:bodyPr/>
          <a:lstStyle/>
          <a:p>
            <a:r>
              <a:rPr lang="en-US" b="1" dirty="0" smtClean="0"/>
              <a:t>TIP </a:t>
            </a:r>
            <a:r>
              <a:rPr lang="en-US" b="1" dirty="0"/>
              <a:t>CREDITS &amp;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46" y="1423064"/>
            <a:ext cx="10555983" cy="43145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Tip Pools</a:t>
            </a:r>
          </a:p>
          <a:p>
            <a:pPr lvl="1"/>
            <a:r>
              <a:rPr lang="en-US" sz="2800" dirty="0" smtClean="0"/>
              <a:t>Closer cases:  Hosts, bar backs, expediters (server helpers?), employees who act like supervisors</a:t>
            </a:r>
          </a:p>
          <a:p>
            <a:pPr lvl="1"/>
            <a:r>
              <a:rPr lang="en-US" sz="2800" dirty="0" smtClean="0"/>
              <a:t>If you get it wrong . . .</a:t>
            </a:r>
          </a:p>
          <a:p>
            <a:pPr lvl="1"/>
            <a:r>
              <a:rPr lang="en-US" sz="2800" dirty="0" smtClean="0"/>
              <a:t>USDOL Fact Sheet #15 </a:t>
            </a:r>
          </a:p>
          <a:p>
            <a:pPr lvl="2"/>
            <a:r>
              <a:rPr lang="en-US" dirty="0" smtClean="0">
                <a:hlinkClick r:id="rId2"/>
              </a:rPr>
              <a:t>https://www.dol.gov/whd/regs/compliance/whdfs15.pdf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8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72" y="279064"/>
            <a:ext cx="10515600" cy="1325563"/>
          </a:xfrm>
        </p:spPr>
        <p:txBody>
          <a:bodyPr/>
          <a:lstStyle/>
          <a:p>
            <a:r>
              <a:rPr lang="en-US" b="1" dirty="0" smtClean="0"/>
              <a:t>TIP </a:t>
            </a:r>
            <a:r>
              <a:rPr lang="en-US" b="1" dirty="0"/>
              <a:t>CREDITS &amp;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46" y="1423064"/>
            <a:ext cx="10555983" cy="4314545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Recent case-law developments</a:t>
            </a:r>
          </a:p>
          <a:p>
            <a:pPr lvl="1"/>
            <a:r>
              <a:rPr lang="en-US" sz="2800" i="1" dirty="0" smtClean="0"/>
              <a:t>Cumbie v. Woody Woo Inc. </a:t>
            </a:r>
            <a:r>
              <a:rPr lang="en-US" sz="2800" dirty="0" smtClean="0"/>
              <a:t>(9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Cir. 2010</a:t>
            </a:r>
            <a:r>
              <a:rPr lang="en-US" sz="2800" dirty="0" smtClean="0"/>
              <a:t>)</a:t>
            </a:r>
          </a:p>
          <a:p>
            <a:pPr lvl="2"/>
            <a:r>
              <a:rPr lang="en-US" dirty="0" smtClean="0"/>
              <a:t>Upheld </a:t>
            </a:r>
            <a:r>
              <a:rPr lang="en-US" dirty="0"/>
              <a:t>an Oregon restaurateur's right to run a tip pool that included kitchen employees, as long as the business paid employees who shared in tips at least the minimum wage. </a:t>
            </a:r>
            <a:endParaRPr lang="en-US" dirty="0" smtClean="0"/>
          </a:p>
          <a:p>
            <a:pPr lvl="1"/>
            <a:r>
              <a:rPr lang="en-US" sz="2800" dirty="0" smtClean="0"/>
              <a:t>2012 USDOL </a:t>
            </a:r>
            <a:r>
              <a:rPr lang="en-US" sz="2800" dirty="0" smtClean="0"/>
              <a:t>Rule Regarding Tip </a:t>
            </a:r>
            <a:r>
              <a:rPr lang="en-US" sz="2800" dirty="0" smtClean="0"/>
              <a:t>Pooling=no </a:t>
            </a:r>
            <a:r>
              <a:rPr lang="en-US" sz="2800" dirty="0" err="1" smtClean="0"/>
              <a:t>no</a:t>
            </a:r>
            <a:endParaRPr lang="en-US" sz="2800" dirty="0" smtClean="0"/>
          </a:p>
          <a:p>
            <a:pPr lvl="1"/>
            <a:r>
              <a:rPr lang="en-US" sz="2800" dirty="0" smtClean="0"/>
              <a:t>Rule challenged, upheld in </a:t>
            </a:r>
            <a:r>
              <a:rPr lang="en-US" sz="2800" i="1" dirty="0" smtClean="0"/>
              <a:t>Oregon Rest. &amp; Lodging Assoc. v. Perez </a:t>
            </a:r>
            <a:r>
              <a:rPr lang="en-US" sz="2800" dirty="0" smtClean="0"/>
              <a:t>(9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Cir. 2016)</a:t>
            </a:r>
          </a:p>
          <a:p>
            <a:pPr lvl="1"/>
            <a:r>
              <a:rPr lang="en-US" sz="2800" dirty="0" smtClean="0"/>
              <a:t>On October 24, 2017, Trump DOL submits to OMB proposed regulation rescinding 2011 tip pooling </a:t>
            </a:r>
            <a:r>
              <a:rPr lang="en-US" sz="2800" dirty="0" smtClean="0"/>
              <a:t>rule</a:t>
            </a:r>
          </a:p>
          <a:p>
            <a:pPr lvl="2"/>
            <a:r>
              <a:rPr lang="en-US" dirty="0" smtClean="0"/>
              <a:t>Proposed </a:t>
            </a:r>
            <a:r>
              <a:rPr lang="en-US" dirty="0"/>
              <a:t>rule to make such tip pooling lawful, as long as the restaurateur pays </a:t>
            </a:r>
            <a:r>
              <a:rPr lang="en-US" dirty="0" err="1"/>
              <a:t>waitstaff</a:t>
            </a:r>
            <a:r>
              <a:rPr lang="en-US" dirty="0"/>
              <a:t> at least the federal minimum wage ($7.25) and does not claim the "tip credit</a:t>
            </a:r>
            <a:r>
              <a:rPr lang="en-US" dirty="0" smtClean="0"/>
              <a:t>.“</a:t>
            </a:r>
          </a:p>
          <a:p>
            <a:pPr lvl="2"/>
            <a:r>
              <a:rPr lang="en-US" dirty="0" smtClean="0"/>
              <a:t>Probably at least 6 months away</a:t>
            </a:r>
            <a:endParaRPr lang="en-US" dirty="0" smtClean="0"/>
          </a:p>
          <a:p>
            <a:pPr lvl="1"/>
            <a:r>
              <a:rPr lang="en-US" sz="2800" dirty="0" smtClean="0"/>
              <a:t>Impact</a:t>
            </a:r>
            <a:r>
              <a:rPr lang="en-US" sz="2800" dirty="0" smtClean="0"/>
              <a:t>?</a:t>
            </a:r>
          </a:p>
          <a:p>
            <a:pPr lvl="3"/>
            <a:r>
              <a:rPr lang="en-US" dirty="0" err="1" smtClean="0"/>
              <a:t>SeeSaw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7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910" y="260744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MISCLASSIFYING EMPLOYEES AS EXEMPT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846" y="1479944"/>
            <a:ext cx="8891522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to pay required overtime is the most common claim in litigation</a:t>
            </a:r>
          </a:p>
          <a:p>
            <a:r>
              <a:rPr lang="en-US" dirty="0"/>
              <a:t>Title and salary alone are insufficient</a:t>
            </a:r>
          </a:p>
          <a:p>
            <a:r>
              <a:rPr lang="en-US" dirty="0"/>
              <a:t>“White Collar” Exemptions – administrative, executive, professional, computer, outside sales</a:t>
            </a:r>
          </a:p>
          <a:p>
            <a:pPr lvl="1"/>
            <a:r>
              <a:rPr lang="en-US" dirty="0" smtClean="0"/>
              <a:t>Duties test</a:t>
            </a:r>
          </a:p>
          <a:p>
            <a:pPr lvl="1"/>
            <a:r>
              <a:rPr lang="en-US" dirty="0" smtClean="0"/>
              <a:t>Salary basis test</a:t>
            </a:r>
          </a:p>
          <a:p>
            <a:r>
              <a:rPr lang="en-US" dirty="0" smtClean="0"/>
              <a:t>The new </a:t>
            </a:r>
            <a:r>
              <a:rPr lang="en-US" dirty="0"/>
              <a:t>FLSA </a:t>
            </a:r>
            <a:r>
              <a:rPr lang="en-US" dirty="0" smtClean="0"/>
              <a:t>regulation </a:t>
            </a:r>
            <a:r>
              <a:rPr lang="en-US" dirty="0"/>
              <a:t>. . . n</a:t>
            </a:r>
            <a:r>
              <a:rPr lang="en-US" dirty="0" smtClean="0"/>
              <a:t>ever mind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30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F886AC6253E488907296204307758" ma:contentTypeVersion="1" ma:contentTypeDescription="Create a new document." ma:contentTypeScope="" ma:versionID="75cfb643e672c8cca4a9c72fbb68e608">
  <xsd:schema xmlns:xsd="http://www.w3.org/2001/XMLSchema" xmlns:xs="http://www.w3.org/2001/XMLSchema" xmlns:p="http://schemas.microsoft.com/office/2006/metadata/properties" xmlns:ns2="ee8cbea3-8eef-45c8-9460-e4c4829d6044" targetNamespace="http://schemas.microsoft.com/office/2006/metadata/properties" ma:root="true" ma:fieldsID="45077d60ea9d09fc21d1c6c637f9120a" ns2:_="">
    <xsd:import namespace="ee8cbea3-8eef-45c8-9460-e4c4829d6044"/>
    <xsd:element name="properties">
      <xsd:complexType>
        <xsd:sequence>
          <xsd:element name="documentManagement">
            <xsd:complexType>
              <xsd:all>
                <xsd:element ref="ns2:FPAuthor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cbea3-8eef-45c8-9460-e4c4829d6044" elementFormDefault="qualified">
    <xsd:import namespace="http://schemas.microsoft.com/office/2006/documentManagement/types"/>
    <xsd:import namespace="http://schemas.microsoft.com/office/infopath/2007/PartnerControls"/>
    <xsd:element name="FPAuthorName" ma:index="8" ma:displayName="FPAuthorName" ma:description="This site column will capture the name of the document owner" ma:internalName="FPAutho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PAuthorName xmlns="ee8cbea3-8eef-45c8-9460-e4c4829d6044">Shanks, Taycae</FPAuthor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9E2136-4318-47BF-BC98-DA3D89507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cbea3-8eef-45c8-9460-e4c4829d6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1A2E3-BB58-4E18-9722-01106740976A}">
  <ds:schemaRefs>
    <ds:schemaRef ds:uri="http://purl.org/dc/terms/"/>
    <ds:schemaRef ds:uri="ee8cbea3-8eef-45c8-9460-e4c4829d604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CC3E78-2632-4CDA-9F95-5D0D7578A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17653</TotalTime>
  <Words>811</Words>
  <Application>Microsoft Office PowerPoint</Application>
  <PresentationFormat>Widescreen</PresentationFormat>
  <Paragraphs>161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Helvetica</vt:lpstr>
      <vt:lpstr>Wingdings</vt:lpstr>
      <vt:lpstr>Office Theme</vt:lpstr>
      <vt:lpstr>Labor &amp; Employment Law: 4 Big Headaches Facing Hotels </vt:lpstr>
      <vt:lpstr>TIP POOLING AND OTHER WAGE-HOUR HEADACHES</vt:lpstr>
      <vt:lpstr>USDOL AUDITS</vt:lpstr>
      <vt:lpstr>USDOL AUDITS</vt:lpstr>
      <vt:lpstr>TIP CREDITS &amp; POOLS</vt:lpstr>
      <vt:lpstr>TIP CREDITS &amp; POOLS</vt:lpstr>
      <vt:lpstr>TIP CREDITS &amp; POOLS</vt:lpstr>
      <vt:lpstr>TIP CREDITS &amp; POOLS</vt:lpstr>
      <vt:lpstr>MISCLASSIFYING EMPLOYEES AS EXEMPT</vt:lpstr>
      <vt:lpstr>ARE THEY REALLY EXEMPT?</vt:lpstr>
      <vt:lpstr>PowerPoint Presentation</vt:lpstr>
      <vt:lpstr> How Did We Get Here?</vt:lpstr>
      <vt:lpstr> How Did We Get Here?</vt:lpstr>
      <vt:lpstr> Where Are We Now?</vt:lpstr>
      <vt:lpstr>HARASSMENT</vt:lpstr>
      <vt:lpstr>EEOC – “A Common Set of Priorities”</vt:lpstr>
      <vt:lpstr>In the Headlines</vt:lpstr>
      <vt:lpstr>    Harassment in the Hospitality Industry</vt:lpstr>
      <vt:lpstr>  An Effective No Harassment Policy</vt:lpstr>
      <vt:lpstr>WORKPLACE VIOLENCE</vt:lpstr>
      <vt:lpstr> Best Practices To Prevent Workplace  Violence: Before Employment</vt:lpstr>
      <vt:lpstr> Best Practices to Prevent Workplace  Violence: During Employment</vt:lpstr>
      <vt:lpstr> Best Practices to Prevent Workplace  Violence: During Employment</vt:lpstr>
      <vt:lpstr> Best Practices to Prevent Workplace  Violence: During Employment</vt:lpstr>
      <vt:lpstr> Best Practices to Prevent Workplace  Violence: During Employment</vt:lpstr>
      <vt:lpstr> Best Practices to Prevent Workplace  Violence: Termination</vt:lpstr>
      <vt:lpstr>Final Questions </vt:lpstr>
    </vt:vector>
  </TitlesOfParts>
  <Company>Fisher &amp; Phillips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Fisher Phillips PowerPoint Template 1</dc:title>
  <dc:creator>Shanks, Taycae</dc:creator>
  <cp:lastModifiedBy>Lambert, Art</cp:lastModifiedBy>
  <cp:revision>401</cp:revision>
  <cp:lastPrinted>2017-09-25T16:10:45Z</cp:lastPrinted>
  <dcterms:created xsi:type="dcterms:W3CDTF">2016-05-03T12:59:06Z</dcterms:created>
  <dcterms:modified xsi:type="dcterms:W3CDTF">2018-02-06T17:03:07Z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0x010100BEDF886AC6253E488907296204307758</vt:lpwstr>
  </property>
</Properties>
</file>