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drawings/drawing2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2" r:id="rId1"/>
    <p:sldMasterId id="2147483684" r:id="rId2"/>
  </p:sldMasterIdLst>
  <p:notesMasterIdLst>
    <p:notesMasterId r:id="rId34"/>
  </p:notesMasterIdLst>
  <p:sldIdLst>
    <p:sldId id="523" r:id="rId3"/>
    <p:sldId id="957" r:id="rId4"/>
    <p:sldId id="803" r:id="rId5"/>
    <p:sldId id="1027" r:id="rId6"/>
    <p:sldId id="992" r:id="rId7"/>
    <p:sldId id="1115" r:id="rId8"/>
    <p:sldId id="1116" r:id="rId9"/>
    <p:sldId id="1120" r:id="rId10"/>
    <p:sldId id="989" r:id="rId11"/>
    <p:sldId id="1112" r:id="rId12"/>
    <p:sldId id="1126" r:id="rId13"/>
    <p:sldId id="1131" r:id="rId14"/>
    <p:sldId id="1130" r:id="rId15"/>
    <p:sldId id="1118" r:id="rId16"/>
    <p:sldId id="1119" r:id="rId17"/>
    <p:sldId id="1042" r:id="rId18"/>
    <p:sldId id="1018" r:id="rId19"/>
    <p:sldId id="1123" r:id="rId20"/>
    <p:sldId id="1099" r:id="rId21"/>
    <p:sldId id="1129" r:id="rId22"/>
    <p:sldId id="1128" r:id="rId23"/>
    <p:sldId id="1125" r:id="rId24"/>
    <p:sldId id="1124" r:id="rId25"/>
    <p:sldId id="1127" r:id="rId26"/>
    <p:sldId id="1106" r:id="rId27"/>
    <p:sldId id="1122" r:id="rId28"/>
    <p:sldId id="1107" r:id="rId29"/>
    <p:sldId id="987" r:id="rId30"/>
    <p:sldId id="990" r:id="rId31"/>
    <p:sldId id="984" r:id="rId32"/>
    <p:sldId id="955" r:id="rId33"/>
  </p:sldIdLst>
  <p:sldSz cx="9144000" cy="6858000" type="screen4x3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49" userDrawn="1">
          <p15:clr>
            <a:srgbClr val="A4A3A4"/>
          </p15:clr>
        </p15:guide>
        <p15:guide id="2" pos="222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24EE24"/>
    <a:srgbClr val="FF33CC"/>
    <a:srgbClr val="3366FF"/>
    <a:srgbClr val="248614"/>
    <a:srgbClr val="FF9933"/>
    <a:srgbClr val="E527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8673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934" y="87"/>
      </p:cViewPr>
      <p:guideLst>
        <p:guide orient="horz" pos="213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2" d="100"/>
          <a:sy n="72" d="100"/>
        </p:scale>
        <p:origin x="3489" y="82"/>
      </p:cViewPr>
      <p:guideLst>
        <p:guide orient="horz" pos="2949"/>
        <p:guide pos="22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33322dea2817f9fc/Desktop/Excel%20Data%20Files/US%20Business%20Sales%20vs%20Consumer%20Sentiment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33322dea2817f9fc/Desktop/Excel%20Data%20Files/JOLTS%20time%20series%20through%20April%202021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../embeddings/oleObject2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747499635035861E-2"/>
          <c:y val="3.7607990905860089E-2"/>
          <c:w val="0.76269045213430453"/>
          <c:h val="0.77615551060646948"/>
        </c:manualLayout>
      </c:layout>
      <c:lineChart>
        <c:grouping val="standard"/>
        <c:varyColors val="0"/>
        <c:ser>
          <c:idx val="1"/>
          <c:order val="1"/>
          <c:tx>
            <c:strRef>
              <c:f>'[US Business Sales vs Consumer Sentiment.xlsx]Sheet1'!$C$1</c:f>
              <c:strCache>
                <c:ptCount val="1"/>
                <c:pt idx="0">
                  <c:v>Mich Consumer Sentiment Index</c:v>
                </c:pt>
              </c:strCache>
            </c:strRef>
          </c:tx>
          <c:spPr>
            <a:ln w="412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'[US Business Sales vs Consumer Sentiment.xlsx]Sheet1'!$A$2:$A$203</c:f>
              <c:numCache>
                <c:formatCode>[$-409]mmm\-yy;@</c:formatCode>
                <c:ptCount val="202"/>
                <c:pt idx="0">
                  <c:v>38443</c:v>
                </c:pt>
                <c:pt idx="1">
                  <c:v>38473</c:v>
                </c:pt>
                <c:pt idx="2">
                  <c:v>38504</c:v>
                </c:pt>
                <c:pt idx="3">
                  <c:v>38534</c:v>
                </c:pt>
                <c:pt idx="4">
                  <c:v>38565</c:v>
                </c:pt>
                <c:pt idx="5">
                  <c:v>38596</c:v>
                </c:pt>
                <c:pt idx="6">
                  <c:v>38626</c:v>
                </c:pt>
                <c:pt idx="7">
                  <c:v>38657</c:v>
                </c:pt>
                <c:pt idx="8">
                  <c:v>38687</c:v>
                </c:pt>
                <c:pt idx="9">
                  <c:v>38718</c:v>
                </c:pt>
                <c:pt idx="10">
                  <c:v>38749</c:v>
                </c:pt>
                <c:pt idx="11">
                  <c:v>38777</c:v>
                </c:pt>
                <c:pt idx="12">
                  <c:v>38808</c:v>
                </c:pt>
                <c:pt idx="13">
                  <c:v>38838</c:v>
                </c:pt>
                <c:pt idx="14">
                  <c:v>38869</c:v>
                </c:pt>
                <c:pt idx="15">
                  <c:v>38899</c:v>
                </c:pt>
                <c:pt idx="16">
                  <c:v>38930</c:v>
                </c:pt>
                <c:pt idx="17">
                  <c:v>38961</c:v>
                </c:pt>
                <c:pt idx="18">
                  <c:v>38991</c:v>
                </c:pt>
                <c:pt idx="19">
                  <c:v>39022</c:v>
                </c:pt>
                <c:pt idx="20">
                  <c:v>39052</c:v>
                </c:pt>
                <c:pt idx="21">
                  <c:v>39083</c:v>
                </c:pt>
                <c:pt idx="22">
                  <c:v>39114</c:v>
                </c:pt>
                <c:pt idx="23">
                  <c:v>39142</c:v>
                </c:pt>
                <c:pt idx="24">
                  <c:v>39173</c:v>
                </c:pt>
                <c:pt idx="25">
                  <c:v>39203</c:v>
                </c:pt>
                <c:pt idx="26">
                  <c:v>39234</c:v>
                </c:pt>
                <c:pt idx="27">
                  <c:v>39264</c:v>
                </c:pt>
                <c:pt idx="28">
                  <c:v>39295</c:v>
                </c:pt>
                <c:pt idx="29">
                  <c:v>39326</c:v>
                </c:pt>
                <c:pt idx="30">
                  <c:v>39356</c:v>
                </c:pt>
                <c:pt idx="31">
                  <c:v>39387</c:v>
                </c:pt>
                <c:pt idx="32">
                  <c:v>39417</c:v>
                </c:pt>
                <c:pt idx="33">
                  <c:v>39448</c:v>
                </c:pt>
                <c:pt idx="34">
                  <c:v>39479</c:v>
                </c:pt>
                <c:pt idx="35">
                  <c:v>39508</c:v>
                </c:pt>
                <c:pt idx="36">
                  <c:v>39539</c:v>
                </c:pt>
                <c:pt idx="37">
                  <c:v>39569</c:v>
                </c:pt>
                <c:pt idx="38">
                  <c:v>39600</c:v>
                </c:pt>
                <c:pt idx="39">
                  <c:v>39630</c:v>
                </c:pt>
                <c:pt idx="40">
                  <c:v>39661</c:v>
                </c:pt>
                <c:pt idx="41">
                  <c:v>39692</c:v>
                </c:pt>
                <c:pt idx="42">
                  <c:v>39722</c:v>
                </c:pt>
                <c:pt idx="43">
                  <c:v>39753</c:v>
                </c:pt>
                <c:pt idx="44">
                  <c:v>39783</c:v>
                </c:pt>
                <c:pt idx="45">
                  <c:v>39814</c:v>
                </c:pt>
                <c:pt idx="46">
                  <c:v>39845</c:v>
                </c:pt>
                <c:pt idx="47">
                  <c:v>39873</c:v>
                </c:pt>
                <c:pt idx="48">
                  <c:v>39904</c:v>
                </c:pt>
                <c:pt idx="49">
                  <c:v>39934</c:v>
                </c:pt>
                <c:pt idx="50">
                  <c:v>39965</c:v>
                </c:pt>
                <c:pt idx="51">
                  <c:v>39995</c:v>
                </c:pt>
                <c:pt idx="52">
                  <c:v>40026</c:v>
                </c:pt>
                <c:pt idx="53">
                  <c:v>40057</c:v>
                </c:pt>
                <c:pt idx="54">
                  <c:v>40087</c:v>
                </c:pt>
                <c:pt idx="55">
                  <c:v>40118</c:v>
                </c:pt>
                <c:pt idx="56">
                  <c:v>40148</c:v>
                </c:pt>
                <c:pt idx="57">
                  <c:v>40179</c:v>
                </c:pt>
                <c:pt idx="58">
                  <c:v>40210</c:v>
                </c:pt>
                <c:pt idx="59">
                  <c:v>40238</c:v>
                </c:pt>
                <c:pt idx="60">
                  <c:v>40269</c:v>
                </c:pt>
                <c:pt idx="61">
                  <c:v>40299</c:v>
                </c:pt>
                <c:pt idx="62">
                  <c:v>40330</c:v>
                </c:pt>
                <c:pt idx="63">
                  <c:v>40360</c:v>
                </c:pt>
                <c:pt idx="64">
                  <c:v>40391</c:v>
                </c:pt>
                <c:pt idx="65">
                  <c:v>40422</c:v>
                </c:pt>
                <c:pt idx="66">
                  <c:v>40452</c:v>
                </c:pt>
                <c:pt idx="67">
                  <c:v>40483</c:v>
                </c:pt>
                <c:pt idx="68">
                  <c:v>40513</c:v>
                </c:pt>
                <c:pt idx="69">
                  <c:v>40544</c:v>
                </c:pt>
                <c:pt idx="70">
                  <c:v>40575</c:v>
                </c:pt>
                <c:pt idx="71">
                  <c:v>40603</c:v>
                </c:pt>
                <c:pt idx="72">
                  <c:v>40634</c:v>
                </c:pt>
                <c:pt idx="73">
                  <c:v>40664</c:v>
                </c:pt>
                <c:pt idx="74">
                  <c:v>40695</c:v>
                </c:pt>
                <c:pt idx="75">
                  <c:v>40725</c:v>
                </c:pt>
                <c:pt idx="76">
                  <c:v>40756</c:v>
                </c:pt>
                <c:pt idx="77">
                  <c:v>40787</c:v>
                </c:pt>
                <c:pt idx="78">
                  <c:v>40817</c:v>
                </c:pt>
                <c:pt idx="79">
                  <c:v>40848</c:v>
                </c:pt>
                <c:pt idx="80">
                  <c:v>40878</c:v>
                </c:pt>
                <c:pt idx="81">
                  <c:v>40909</c:v>
                </c:pt>
                <c:pt idx="82">
                  <c:v>40940</c:v>
                </c:pt>
                <c:pt idx="83">
                  <c:v>40969</c:v>
                </c:pt>
                <c:pt idx="84">
                  <c:v>41000</c:v>
                </c:pt>
                <c:pt idx="85">
                  <c:v>41030</c:v>
                </c:pt>
                <c:pt idx="86">
                  <c:v>41061</c:v>
                </c:pt>
                <c:pt idx="87">
                  <c:v>41091</c:v>
                </c:pt>
                <c:pt idx="88">
                  <c:v>41122</c:v>
                </c:pt>
                <c:pt idx="89">
                  <c:v>41153</c:v>
                </c:pt>
                <c:pt idx="90">
                  <c:v>41183</c:v>
                </c:pt>
                <c:pt idx="91">
                  <c:v>41214</c:v>
                </c:pt>
                <c:pt idx="92">
                  <c:v>41244</c:v>
                </c:pt>
                <c:pt idx="93">
                  <c:v>41275</c:v>
                </c:pt>
                <c:pt idx="94">
                  <c:v>41306</c:v>
                </c:pt>
                <c:pt idx="95">
                  <c:v>41334</c:v>
                </c:pt>
                <c:pt idx="96">
                  <c:v>41365</c:v>
                </c:pt>
                <c:pt idx="97">
                  <c:v>41395</c:v>
                </c:pt>
                <c:pt idx="98">
                  <c:v>41426</c:v>
                </c:pt>
                <c:pt idx="99">
                  <c:v>41456</c:v>
                </c:pt>
                <c:pt idx="100">
                  <c:v>41487</c:v>
                </c:pt>
                <c:pt idx="101">
                  <c:v>41518</c:v>
                </c:pt>
                <c:pt idx="102">
                  <c:v>41548</c:v>
                </c:pt>
                <c:pt idx="103">
                  <c:v>41579</c:v>
                </c:pt>
                <c:pt idx="104">
                  <c:v>41609</c:v>
                </c:pt>
                <c:pt idx="105">
                  <c:v>41640</c:v>
                </c:pt>
                <c:pt idx="106">
                  <c:v>41671</c:v>
                </c:pt>
                <c:pt idx="107">
                  <c:v>41699</c:v>
                </c:pt>
                <c:pt idx="108">
                  <c:v>41730</c:v>
                </c:pt>
                <c:pt idx="109">
                  <c:v>41760</c:v>
                </c:pt>
                <c:pt idx="110">
                  <c:v>41791</c:v>
                </c:pt>
                <c:pt idx="111">
                  <c:v>41821</c:v>
                </c:pt>
                <c:pt idx="112">
                  <c:v>41852</c:v>
                </c:pt>
                <c:pt idx="113">
                  <c:v>41883</c:v>
                </c:pt>
                <c:pt idx="114">
                  <c:v>41913</c:v>
                </c:pt>
                <c:pt idx="115">
                  <c:v>41944</c:v>
                </c:pt>
                <c:pt idx="116">
                  <c:v>41974</c:v>
                </c:pt>
                <c:pt idx="117">
                  <c:v>42005</c:v>
                </c:pt>
                <c:pt idx="118">
                  <c:v>42036</c:v>
                </c:pt>
                <c:pt idx="119">
                  <c:v>42064</c:v>
                </c:pt>
                <c:pt idx="120">
                  <c:v>42095</c:v>
                </c:pt>
                <c:pt idx="121">
                  <c:v>42125</c:v>
                </c:pt>
                <c:pt idx="122">
                  <c:v>42156</c:v>
                </c:pt>
                <c:pt idx="123">
                  <c:v>42186</c:v>
                </c:pt>
                <c:pt idx="124">
                  <c:v>42217</c:v>
                </c:pt>
                <c:pt idx="125">
                  <c:v>42248</c:v>
                </c:pt>
                <c:pt idx="126">
                  <c:v>42278</c:v>
                </c:pt>
                <c:pt idx="127">
                  <c:v>42309</c:v>
                </c:pt>
                <c:pt idx="128">
                  <c:v>42339</c:v>
                </c:pt>
                <c:pt idx="129">
                  <c:v>42370</c:v>
                </c:pt>
                <c:pt idx="130">
                  <c:v>42401</c:v>
                </c:pt>
                <c:pt idx="131">
                  <c:v>42430</c:v>
                </c:pt>
                <c:pt idx="132">
                  <c:v>42461</c:v>
                </c:pt>
                <c:pt idx="133">
                  <c:v>42491</c:v>
                </c:pt>
                <c:pt idx="134">
                  <c:v>42522</c:v>
                </c:pt>
                <c:pt idx="135">
                  <c:v>42552</c:v>
                </c:pt>
                <c:pt idx="136">
                  <c:v>42583</c:v>
                </c:pt>
                <c:pt idx="137">
                  <c:v>42614</c:v>
                </c:pt>
                <c:pt idx="138">
                  <c:v>42644</c:v>
                </c:pt>
                <c:pt idx="139">
                  <c:v>42675</c:v>
                </c:pt>
                <c:pt idx="140">
                  <c:v>42705</c:v>
                </c:pt>
                <c:pt idx="141">
                  <c:v>42736</c:v>
                </c:pt>
                <c:pt idx="142">
                  <c:v>42767</c:v>
                </c:pt>
                <c:pt idx="143">
                  <c:v>42795</c:v>
                </c:pt>
                <c:pt idx="144">
                  <c:v>42826</c:v>
                </c:pt>
                <c:pt idx="145">
                  <c:v>42856</c:v>
                </c:pt>
                <c:pt idx="146">
                  <c:v>42887</c:v>
                </c:pt>
                <c:pt idx="147">
                  <c:v>42917</c:v>
                </c:pt>
                <c:pt idx="148">
                  <c:v>42948</c:v>
                </c:pt>
                <c:pt idx="149">
                  <c:v>42979</c:v>
                </c:pt>
                <c:pt idx="150">
                  <c:v>43009</c:v>
                </c:pt>
                <c:pt idx="151">
                  <c:v>43040</c:v>
                </c:pt>
                <c:pt idx="152">
                  <c:v>43070</c:v>
                </c:pt>
                <c:pt idx="153">
                  <c:v>43101</c:v>
                </c:pt>
                <c:pt idx="154">
                  <c:v>43132</c:v>
                </c:pt>
                <c:pt idx="155">
                  <c:v>43160</c:v>
                </c:pt>
                <c:pt idx="156">
                  <c:v>43191</c:v>
                </c:pt>
                <c:pt idx="157">
                  <c:v>43221</c:v>
                </c:pt>
                <c:pt idx="158">
                  <c:v>43252</c:v>
                </c:pt>
                <c:pt idx="159">
                  <c:v>43282</c:v>
                </c:pt>
                <c:pt idx="160">
                  <c:v>43313</c:v>
                </c:pt>
                <c:pt idx="161">
                  <c:v>43344</c:v>
                </c:pt>
                <c:pt idx="162">
                  <c:v>43374</c:v>
                </c:pt>
                <c:pt idx="163">
                  <c:v>43405</c:v>
                </c:pt>
                <c:pt idx="164">
                  <c:v>43435</c:v>
                </c:pt>
                <c:pt idx="165">
                  <c:v>43466</c:v>
                </c:pt>
                <c:pt idx="166">
                  <c:v>43497</c:v>
                </c:pt>
                <c:pt idx="167">
                  <c:v>43525</c:v>
                </c:pt>
                <c:pt idx="168">
                  <c:v>43556</c:v>
                </c:pt>
                <c:pt idx="169">
                  <c:v>43586</c:v>
                </c:pt>
                <c:pt idx="170">
                  <c:v>43617</c:v>
                </c:pt>
                <c:pt idx="171">
                  <c:v>43647</c:v>
                </c:pt>
                <c:pt idx="172">
                  <c:v>43678</c:v>
                </c:pt>
                <c:pt idx="173">
                  <c:v>43709</c:v>
                </c:pt>
                <c:pt idx="174">
                  <c:v>43739</c:v>
                </c:pt>
                <c:pt idx="175">
                  <c:v>43770</c:v>
                </c:pt>
                <c:pt idx="176">
                  <c:v>43800</c:v>
                </c:pt>
                <c:pt idx="177">
                  <c:v>43831</c:v>
                </c:pt>
                <c:pt idx="178">
                  <c:v>43862</c:v>
                </c:pt>
                <c:pt idx="179">
                  <c:v>43891</c:v>
                </c:pt>
                <c:pt idx="180">
                  <c:v>43922</c:v>
                </c:pt>
                <c:pt idx="181">
                  <c:v>43952</c:v>
                </c:pt>
                <c:pt idx="182">
                  <c:v>43983</c:v>
                </c:pt>
                <c:pt idx="183">
                  <c:v>44013</c:v>
                </c:pt>
                <c:pt idx="184">
                  <c:v>44044</c:v>
                </c:pt>
                <c:pt idx="185">
                  <c:v>44075</c:v>
                </c:pt>
                <c:pt idx="186">
                  <c:v>44105</c:v>
                </c:pt>
                <c:pt idx="187">
                  <c:v>44136</c:v>
                </c:pt>
                <c:pt idx="188">
                  <c:v>44166</c:v>
                </c:pt>
                <c:pt idx="189">
                  <c:v>44197</c:v>
                </c:pt>
                <c:pt idx="190">
                  <c:v>44228</c:v>
                </c:pt>
                <c:pt idx="191">
                  <c:v>44256</c:v>
                </c:pt>
                <c:pt idx="192">
                  <c:v>44287</c:v>
                </c:pt>
                <c:pt idx="193">
                  <c:v>44317</c:v>
                </c:pt>
                <c:pt idx="194">
                  <c:v>44348</c:v>
                </c:pt>
                <c:pt idx="195">
                  <c:v>44378</c:v>
                </c:pt>
                <c:pt idx="196">
                  <c:v>44409</c:v>
                </c:pt>
                <c:pt idx="197">
                  <c:v>44440</c:v>
                </c:pt>
                <c:pt idx="198">
                  <c:v>44470</c:v>
                </c:pt>
                <c:pt idx="199">
                  <c:v>44501</c:v>
                </c:pt>
                <c:pt idx="200">
                  <c:v>44531</c:v>
                </c:pt>
                <c:pt idx="201" formatCode="mmm\-yy">
                  <c:v>44562</c:v>
                </c:pt>
              </c:numCache>
            </c:numRef>
          </c:cat>
          <c:val>
            <c:numRef>
              <c:f>'[US Business Sales vs Consumer Sentiment.xlsx]Sheet1'!$C$2:$C$204</c:f>
              <c:numCache>
                <c:formatCode>0.0</c:formatCode>
                <c:ptCount val="203"/>
                <c:pt idx="0">
                  <c:v>87.7</c:v>
                </c:pt>
                <c:pt idx="1">
                  <c:v>86.9</c:v>
                </c:pt>
                <c:pt idx="2">
                  <c:v>96</c:v>
                </c:pt>
                <c:pt idx="3">
                  <c:v>96.5</c:v>
                </c:pt>
                <c:pt idx="4">
                  <c:v>89.1</c:v>
                </c:pt>
                <c:pt idx="5">
                  <c:v>76.900000000000006</c:v>
                </c:pt>
                <c:pt idx="6">
                  <c:v>74.2</c:v>
                </c:pt>
                <c:pt idx="7">
                  <c:v>81.599999999999994</c:v>
                </c:pt>
                <c:pt idx="8">
                  <c:v>91.5</c:v>
                </c:pt>
                <c:pt idx="9">
                  <c:v>91.2</c:v>
                </c:pt>
                <c:pt idx="10">
                  <c:v>86.7</c:v>
                </c:pt>
                <c:pt idx="11">
                  <c:v>88.9</c:v>
                </c:pt>
                <c:pt idx="12">
                  <c:v>87.4</c:v>
                </c:pt>
                <c:pt idx="13">
                  <c:v>79.099999999999994</c:v>
                </c:pt>
                <c:pt idx="14">
                  <c:v>84.9</c:v>
                </c:pt>
                <c:pt idx="15">
                  <c:v>84.7</c:v>
                </c:pt>
                <c:pt idx="16">
                  <c:v>82</c:v>
                </c:pt>
                <c:pt idx="17">
                  <c:v>85.4</c:v>
                </c:pt>
                <c:pt idx="18">
                  <c:v>93.6</c:v>
                </c:pt>
                <c:pt idx="19">
                  <c:v>92.1</c:v>
                </c:pt>
                <c:pt idx="20">
                  <c:v>91.7</c:v>
                </c:pt>
                <c:pt idx="21">
                  <c:v>96.9</c:v>
                </c:pt>
                <c:pt idx="22">
                  <c:v>91.3</c:v>
                </c:pt>
                <c:pt idx="23">
                  <c:v>88.4</c:v>
                </c:pt>
                <c:pt idx="24">
                  <c:v>87.1</c:v>
                </c:pt>
                <c:pt idx="25">
                  <c:v>88.3</c:v>
                </c:pt>
                <c:pt idx="26">
                  <c:v>85.3</c:v>
                </c:pt>
                <c:pt idx="27">
                  <c:v>90.4</c:v>
                </c:pt>
                <c:pt idx="28">
                  <c:v>83.4</c:v>
                </c:pt>
                <c:pt idx="29">
                  <c:v>83.4</c:v>
                </c:pt>
                <c:pt idx="30">
                  <c:v>80.900000000000006</c:v>
                </c:pt>
                <c:pt idx="31">
                  <c:v>76.099999999999994</c:v>
                </c:pt>
                <c:pt idx="32">
                  <c:v>75.5</c:v>
                </c:pt>
                <c:pt idx="33">
                  <c:v>78.400000000000006</c:v>
                </c:pt>
                <c:pt idx="34">
                  <c:v>70.8</c:v>
                </c:pt>
                <c:pt idx="35">
                  <c:v>69.5</c:v>
                </c:pt>
                <c:pt idx="36">
                  <c:v>62.6</c:v>
                </c:pt>
                <c:pt idx="37">
                  <c:v>59.8</c:v>
                </c:pt>
                <c:pt idx="38">
                  <c:v>56.4</c:v>
                </c:pt>
                <c:pt idx="39">
                  <c:v>61.2</c:v>
                </c:pt>
                <c:pt idx="40">
                  <c:v>63</c:v>
                </c:pt>
                <c:pt idx="41">
                  <c:v>70.3</c:v>
                </c:pt>
                <c:pt idx="42">
                  <c:v>57.6</c:v>
                </c:pt>
                <c:pt idx="43">
                  <c:v>55.3</c:v>
                </c:pt>
                <c:pt idx="44">
                  <c:v>60.1</c:v>
                </c:pt>
                <c:pt idx="45">
                  <c:v>61.2</c:v>
                </c:pt>
                <c:pt idx="46">
                  <c:v>56.3</c:v>
                </c:pt>
                <c:pt idx="47">
                  <c:v>57.3</c:v>
                </c:pt>
                <c:pt idx="48">
                  <c:v>65.099999999999994</c:v>
                </c:pt>
                <c:pt idx="49">
                  <c:v>68.7</c:v>
                </c:pt>
                <c:pt idx="50">
                  <c:v>70.8</c:v>
                </c:pt>
                <c:pt idx="51">
                  <c:v>66</c:v>
                </c:pt>
                <c:pt idx="52">
                  <c:v>65.7</c:v>
                </c:pt>
                <c:pt idx="53">
                  <c:v>73.5</c:v>
                </c:pt>
                <c:pt idx="54">
                  <c:v>70.599999999999994</c:v>
                </c:pt>
                <c:pt idx="55">
                  <c:v>67.400000000000006</c:v>
                </c:pt>
                <c:pt idx="56">
                  <c:v>72.5</c:v>
                </c:pt>
                <c:pt idx="57">
                  <c:v>74.400000000000006</c:v>
                </c:pt>
                <c:pt idx="58">
                  <c:v>73.599999999999994</c:v>
                </c:pt>
                <c:pt idx="59">
                  <c:v>73.599999999999994</c:v>
                </c:pt>
                <c:pt idx="60">
                  <c:v>72.2</c:v>
                </c:pt>
                <c:pt idx="61">
                  <c:v>73.599999999999994</c:v>
                </c:pt>
                <c:pt idx="62">
                  <c:v>76</c:v>
                </c:pt>
                <c:pt idx="63">
                  <c:v>67.8</c:v>
                </c:pt>
                <c:pt idx="64">
                  <c:v>68.900000000000006</c:v>
                </c:pt>
                <c:pt idx="65">
                  <c:v>68.2</c:v>
                </c:pt>
                <c:pt idx="66">
                  <c:v>67.7</c:v>
                </c:pt>
                <c:pt idx="67">
                  <c:v>71.599999999999994</c:v>
                </c:pt>
                <c:pt idx="68">
                  <c:v>74.5</c:v>
                </c:pt>
                <c:pt idx="69">
                  <c:v>74.2</c:v>
                </c:pt>
                <c:pt idx="70">
                  <c:v>77.5</c:v>
                </c:pt>
                <c:pt idx="71">
                  <c:v>67.5</c:v>
                </c:pt>
                <c:pt idx="72">
                  <c:v>69.8</c:v>
                </c:pt>
                <c:pt idx="73">
                  <c:v>74.3</c:v>
                </c:pt>
                <c:pt idx="74">
                  <c:v>71.5</c:v>
                </c:pt>
                <c:pt idx="75">
                  <c:v>63.7</c:v>
                </c:pt>
                <c:pt idx="76">
                  <c:v>55.8</c:v>
                </c:pt>
                <c:pt idx="77">
                  <c:v>59.5</c:v>
                </c:pt>
                <c:pt idx="78">
                  <c:v>60.8</c:v>
                </c:pt>
                <c:pt idx="79">
                  <c:v>63.7</c:v>
                </c:pt>
                <c:pt idx="80">
                  <c:v>69.900000000000006</c:v>
                </c:pt>
                <c:pt idx="81">
                  <c:v>75</c:v>
                </c:pt>
                <c:pt idx="82">
                  <c:v>75.3</c:v>
                </c:pt>
                <c:pt idx="83">
                  <c:v>76.2</c:v>
                </c:pt>
                <c:pt idx="84">
                  <c:v>76.400000000000006</c:v>
                </c:pt>
                <c:pt idx="85">
                  <c:v>79.3</c:v>
                </c:pt>
                <c:pt idx="86">
                  <c:v>73.2</c:v>
                </c:pt>
                <c:pt idx="87">
                  <c:v>72.3</c:v>
                </c:pt>
                <c:pt idx="88">
                  <c:v>74.3</c:v>
                </c:pt>
                <c:pt idx="89">
                  <c:v>78.3</c:v>
                </c:pt>
                <c:pt idx="90">
                  <c:v>82.6</c:v>
                </c:pt>
                <c:pt idx="91">
                  <c:v>82.7</c:v>
                </c:pt>
                <c:pt idx="92">
                  <c:v>72.900000000000006</c:v>
                </c:pt>
                <c:pt idx="93">
                  <c:v>73.8</c:v>
                </c:pt>
                <c:pt idx="94">
                  <c:v>77.599999999999994</c:v>
                </c:pt>
                <c:pt idx="95">
                  <c:v>78.599999999999994</c:v>
                </c:pt>
                <c:pt idx="96">
                  <c:v>76.400000000000006</c:v>
                </c:pt>
                <c:pt idx="97">
                  <c:v>84.5</c:v>
                </c:pt>
                <c:pt idx="98">
                  <c:v>84.1</c:v>
                </c:pt>
                <c:pt idx="99">
                  <c:v>85.1</c:v>
                </c:pt>
                <c:pt idx="100">
                  <c:v>82.1</c:v>
                </c:pt>
                <c:pt idx="101">
                  <c:v>77.5</c:v>
                </c:pt>
                <c:pt idx="102">
                  <c:v>73.2</c:v>
                </c:pt>
                <c:pt idx="103">
                  <c:v>75.099999999999994</c:v>
                </c:pt>
                <c:pt idx="104">
                  <c:v>82.5</c:v>
                </c:pt>
                <c:pt idx="105">
                  <c:v>81.2</c:v>
                </c:pt>
                <c:pt idx="106">
                  <c:v>81.599999999999994</c:v>
                </c:pt>
                <c:pt idx="107">
                  <c:v>80</c:v>
                </c:pt>
                <c:pt idx="108">
                  <c:v>84.1</c:v>
                </c:pt>
                <c:pt idx="109">
                  <c:v>81.900000000000006</c:v>
                </c:pt>
                <c:pt idx="110">
                  <c:v>82.5</c:v>
                </c:pt>
                <c:pt idx="111">
                  <c:v>81.8</c:v>
                </c:pt>
                <c:pt idx="112">
                  <c:v>82.5</c:v>
                </c:pt>
                <c:pt idx="113">
                  <c:v>84.6</c:v>
                </c:pt>
                <c:pt idx="114">
                  <c:v>86.9</c:v>
                </c:pt>
                <c:pt idx="115">
                  <c:v>88.8</c:v>
                </c:pt>
                <c:pt idx="116">
                  <c:v>93.6</c:v>
                </c:pt>
                <c:pt idx="117">
                  <c:v>98.1</c:v>
                </c:pt>
                <c:pt idx="118">
                  <c:v>95.4</c:v>
                </c:pt>
                <c:pt idx="119">
                  <c:v>93</c:v>
                </c:pt>
                <c:pt idx="120">
                  <c:v>95.9</c:v>
                </c:pt>
                <c:pt idx="121">
                  <c:v>90.7</c:v>
                </c:pt>
                <c:pt idx="122">
                  <c:v>96.1</c:v>
                </c:pt>
                <c:pt idx="123">
                  <c:v>93.1</c:v>
                </c:pt>
                <c:pt idx="124">
                  <c:v>91.9</c:v>
                </c:pt>
                <c:pt idx="125">
                  <c:v>87.2</c:v>
                </c:pt>
                <c:pt idx="126">
                  <c:v>90</c:v>
                </c:pt>
                <c:pt idx="127">
                  <c:v>91.3</c:v>
                </c:pt>
                <c:pt idx="128">
                  <c:v>92.6</c:v>
                </c:pt>
                <c:pt idx="129">
                  <c:v>92</c:v>
                </c:pt>
                <c:pt idx="130">
                  <c:v>91.7</c:v>
                </c:pt>
                <c:pt idx="131">
                  <c:v>91</c:v>
                </c:pt>
                <c:pt idx="132">
                  <c:v>89</c:v>
                </c:pt>
                <c:pt idx="133">
                  <c:v>94.7</c:v>
                </c:pt>
                <c:pt idx="134">
                  <c:v>93.5</c:v>
                </c:pt>
                <c:pt idx="135">
                  <c:v>90</c:v>
                </c:pt>
                <c:pt idx="136">
                  <c:v>89.8</c:v>
                </c:pt>
                <c:pt idx="137">
                  <c:v>91.2</c:v>
                </c:pt>
                <c:pt idx="138">
                  <c:v>87.2</c:v>
                </c:pt>
                <c:pt idx="139">
                  <c:v>93.8</c:v>
                </c:pt>
                <c:pt idx="140">
                  <c:v>98.2</c:v>
                </c:pt>
                <c:pt idx="141">
                  <c:v>98.5</c:v>
                </c:pt>
                <c:pt idx="142">
                  <c:v>96.3</c:v>
                </c:pt>
                <c:pt idx="143">
                  <c:v>96.9</c:v>
                </c:pt>
                <c:pt idx="144">
                  <c:v>97</c:v>
                </c:pt>
                <c:pt idx="145">
                  <c:v>97.1</c:v>
                </c:pt>
                <c:pt idx="146">
                  <c:v>95</c:v>
                </c:pt>
                <c:pt idx="147">
                  <c:v>93.4</c:v>
                </c:pt>
                <c:pt idx="148">
                  <c:v>96.8</c:v>
                </c:pt>
                <c:pt idx="149">
                  <c:v>95.1</c:v>
                </c:pt>
                <c:pt idx="150">
                  <c:v>100.7</c:v>
                </c:pt>
                <c:pt idx="151">
                  <c:v>98.5</c:v>
                </c:pt>
                <c:pt idx="152">
                  <c:v>95.9</c:v>
                </c:pt>
                <c:pt idx="153">
                  <c:v>95.7</c:v>
                </c:pt>
                <c:pt idx="154">
                  <c:v>99.7</c:v>
                </c:pt>
                <c:pt idx="155">
                  <c:v>101.4</c:v>
                </c:pt>
                <c:pt idx="156">
                  <c:v>98.8</c:v>
                </c:pt>
                <c:pt idx="157">
                  <c:v>98</c:v>
                </c:pt>
                <c:pt idx="158">
                  <c:v>98.2</c:v>
                </c:pt>
                <c:pt idx="159">
                  <c:v>97.9</c:v>
                </c:pt>
                <c:pt idx="160">
                  <c:v>96.2</c:v>
                </c:pt>
                <c:pt idx="161">
                  <c:v>100.1</c:v>
                </c:pt>
                <c:pt idx="162">
                  <c:v>98.6</c:v>
                </c:pt>
                <c:pt idx="163">
                  <c:v>97.5</c:v>
                </c:pt>
                <c:pt idx="164">
                  <c:v>98.3</c:v>
                </c:pt>
                <c:pt idx="165">
                  <c:v>91.2</c:v>
                </c:pt>
                <c:pt idx="166">
                  <c:v>93.8</c:v>
                </c:pt>
                <c:pt idx="167">
                  <c:v>98.4</c:v>
                </c:pt>
                <c:pt idx="168">
                  <c:v>97.2</c:v>
                </c:pt>
                <c:pt idx="169">
                  <c:v>100</c:v>
                </c:pt>
                <c:pt idx="170">
                  <c:v>98.2</c:v>
                </c:pt>
                <c:pt idx="171">
                  <c:v>98.4</c:v>
                </c:pt>
                <c:pt idx="172">
                  <c:v>89.8</c:v>
                </c:pt>
                <c:pt idx="173">
                  <c:v>93.2</c:v>
                </c:pt>
                <c:pt idx="174">
                  <c:v>95.5</c:v>
                </c:pt>
                <c:pt idx="175">
                  <c:v>96.8</c:v>
                </c:pt>
                <c:pt idx="176">
                  <c:v>99.3</c:v>
                </c:pt>
                <c:pt idx="177">
                  <c:v>99.8</c:v>
                </c:pt>
                <c:pt idx="178">
                  <c:v>101</c:v>
                </c:pt>
                <c:pt idx="179">
                  <c:v>89.1</c:v>
                </c:pt>
                <c:pt idx="180">
                  <c:v>71.8</c:v>
                </c:pt>
                <c:pt idx="181">
                  <c:v>72.3</c:v>
                </c:pt>
                <c:pt idx="182">
                  <c:v>78.099999999999994</c:v>
                </c:pt>
                <c:pt idx="183">
                  <c:v>72.5</c:v>
                </c:pt>
                <c:pt idx="184">
                  <c:v>74.099999999999994</c:v>
                </c:pt>
                <c:pt idx="185">
                  <c:v>80.400000000000006</c:v>
                </c:pt>
                <c:pt idx="186">
                  <c:v>81.8</c:v>
                </c:pt>
                <c:pt idx="187">
                  <c:v>76.900000000000006</c:v>
                </c:pt>
                <c:pt idx="188">
                  <c:v>80.7</c:v>
                </c:pt>
                <c:pt idx="189">
                  <c:v>79</c:v>
                </c:pt>
                <c:pt idx="190">
                  <c:v>76.8</c:v>
                </c:pt>
                <c:pt idx="191">
                  <c:v>84.9</c:v>
                </c:pt>
                <c:pt idx="192">
                  <c:v>88.3</c:v>
                </c:pt>
                <c:pt idx="193">
                  <c:v>82.9</c:v>
                </c:pt>
                <c:pt idx="194">
                  <c:v>85.5</c:v>
                </c:pt>
                <c:pt idx="195">
                  <c:v>81.2</c:v>
                </c:pt>
                <c:pt idx="196">
                  <c:v>70.3</c:v>
                </c:pt>
                <c:pt idx="197">
                  <c:v>72.8</c:v>
                </c:pt>
                <c:pt idx="198">
                  <c:v>71.7</c:v>
                </c:pt>
                <c:pt idx="199">
                  <c:v>67.400000000000006</c:v>
                </c:pt>
                <c:pt idx="200">
                  <c:v>70.599999999999994</c:v>
                </c:pt>
                <c:pt idx="201">
                  <c:v>67.2</c:v>
                </c:pt>
                <c:pt idx="202">
                  <c:v>62.8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56F-4236-9C11-752729B03C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6882592"/>
        <c:axId val="1706880096"/>
      </c:lineChart>
      <c:lineChart>
        <c:grouping val="standard"/>
        <c:varyColors val="0"/>
        <c:ser>
          <c:idx val="0"/>
          <c:order val="0"/>
          <c:tx>
            <c:strRef>
              <c:f>'[US Business Sales vs Consumer Sentiment.xlsx]Sheet1'!$B$1</c:f>
              <c:strCache>
                <c:ptCount val="1"/>
                <c:pt idx="0">
                  <c:v>Business Sales (MIL $$$)</c:v>
                </c:pt>
              </c:strCache>
            </c:strRef>
          </c:tx>
          <c:spPr>
            <a:ln w="41275" cap="rnd">
              <a:solidFill>
                <a:srgbClr val="0000FF"/>
              </a:solidFill>
              <a:round/>
            </a:ln>
            <a:effectLst/>
          </c:spPr>
          <c:marker>
            <c:symbol val="none"/>
          </c:marker>
          <c:cat>
            <c:numRef>
              <c:f>'[US Business Sales vs Consumer Sentiment.xlsx]Sheet1'!$A$2:$A$204</c:f>
              <c:numCache>
                <c:formatCode>[$-409]mmm\-yy;@</c:formatCode>
                <c:ptCount val="203"/>
                <c:pt idx="0">
                  <c:v>38443</c:v>
                </c:pt>
                <c:pt idx="1">
                  <c:v>38473</c:v>
                </c:pt>
                <c:pt idx="2">
                  <c:v>38504</c:v>
                </c:pt>
                <c:pt idx="3">
                  <c:v>38534</c:v>
                </c:pt>
                <c:pt idx="4">
                  <c:v>38565</c:v>
                </c:pt>
                <c:pt idx="5">
                  <c:v>38596</c:v>
                </c:pt>
                <c:pt idx="6">
                  <c:v>38626</c:v>
                </c:pt>
                <c:pt idx="7">
                  <c:v>38657</c:v>
                </c:pt>
                <c:pt idx="8">
                  <c:v>38687</c:v>
                </c:pt>
                <c:pt idx="9">
                  <c:v>38718</c:v>
                </c:pt>
                <c:pt idx="10">
                  <c:v>38749</c:v>
                </c:pt>
                <c:pt idx="11">
                  <c:v>38777</c:v>
                </c:pt>
                <c:pt idx="12">
                  <c:v>38808</c:v>
                </c:pt>
                <c:pt idx="13">
                  <c:v>38838</c:v>
                </c:pt>
                <c:pt idx="14">
                  <c:v>38869</c:v>
                </c:pt>
                <c:pt idx="15">
                  <c:v>38899</c:v>
                </c:pt>
                <c:pt idx="16">
                  <c:v>38930</c:v>
                </c:pt>
                <c:pt idx="17">
                  <c:v>38961</c:v>
                </c:pt>
                <c:pt idx="18">
                  <c:v>38991</c:v>
                </c:pt>
                <c:pt idx="19">
                  <c:v>39022</c:v>
                </c:pt>
                <c:pt idx="20">
                  <c:v>39052</c:v>
                </c:pt>
                <c:pt idx="21">
                  <c:v>39083</c:v>
                </c:pt>
                <c:pt idx="22">
                  <c:v>39114</c:v>
                </c:pt>
                <c:pt idx="23">
                  <c:v>39142</c:v>
                </c:pt>
                <c:pt idx="24">
                  <c:v>39173</c:v>
                </c:pt>
                <c:pt idx="25">
                  <c:v>39203</c:v>
                </c:pt>
                <c:pt idx="26">
                  <c:v>39234</c:v>
                </c:pt>
                <c:pt idx="27">
                  <c:v>39264</c:v>
                </c:pt>
                <c:pt idx="28">
                  <c:v>39295</c:v>
                </c:pt>
                <c:pt idx="29">
                  <c:v>39326</c:v>
                </c:pt>
                <c:pt idx="30">
                  <c:v>39356</c:v>
                </c:pt>
                <c:pt idx="31">
                  <c:v>39387</c:v>
                </c:pt>
                <c:pt idx="32">
                  <c:v>39417</c:v>
                </c:pt>
                <c:pt idx="33">
                  <c:v>39448</c:v>
                </c:pt>
                <c:pt idx="34">
                  <c:v>39479</c:v>
                </c:pt>
                <c:pt idx="35">
                  <c:v>39508</c:v>
                </c:pt>
                <c:pt idx="36">
                  <c:v>39539</c:v>
                </c:pt>
                <c:pt idx="37">
                  <c:v>39569</c:v>
                </c:pt>
                <c:pt idx="38">
                  <c:v>39600</c:v>
                </c:pt>
                <c:pt idx="39">
                  <c:v>39630</c:v>
                </c:pt>
                <c:pt idx="40">
                  <c:v>39661</c:v>
                </c:pt>
                <c:pt idx="41">
                  <c:v>39692</c:v>
                </c:pt>
                <c:pt idx="42">
                  <c:v>39722</c:v>
                </c:pt>
                <c:pt idx="43">
                  <c:v>39753</c:v>
                </c:pt>
                <c:pt idx="44">
                  <c:v>39783</c:v>
                </c:pt>
                <c:pt idx="45">
                  <c:v>39814</c:v>
                </c:pt>
                <c:pt idx="46">
                  <c:v>39845</c:v>
                </c:pt>
                <c:pt idx="47">
                  <c:v>39873</c:v>
                </c:pt>
                <c:pt idx="48">
                  <c:v>39904</c:v>
                </c:pt>
                <c:pt idx="49">
                  <c:v>39934</c:v>
                </c:pt>
                <c:pt idx="50">
                  <c:v>39965</c:v>
                </c:pt>
                <c:pt idx="51">
                  <c:v>39995</c:v>
                </c:pt>
                <c:pt idx="52">
                  <c:v>40026</c:v>
                </c:pt>
                <c:pt idx="53">
                  <c:v>40057</c:v>
                </c:pt>
                <c:pt idx="54">
                  <c:v>40087</c:v>
                </c:pt>
                <c:pt idx="55">
                  <c:v>40118</c:v>
                </c:pt>
                <c:pt idx="56">
                  <c:v>40148</c:v>
                </c:pt>
                <c:pt idx="57">
                  <c:v>40179</c:v>
                </c:pt>
                <c:pt idx="58">
                  <c:v>40210</c:v>
                </c:pt>
                <c:pt idx="59">
                  <c:v>40238</c:v>
                </c:pt>
                <c:pt idx="60">
                  <c:v>40269</c:v>
                </c:pt>
                <c:pt idx="61">
                  <c:v>40299</c:v>
                </c:pt>
                <c:pt idx="62">
                  <c:v>40330</c:v>
                </c:pt>
                <c:pt idx="63">
                  <c:v>40360</c:v>
                </c:pt>
                <c:pt idx="64">
                  <c:v>40391</c:v>
                </c:pt>
                <c:pt idx="65">
                  <c:v>40422</c:v>
                </c:pt>
                <c:pt idx="66">
                  <c:v>40452</c:v>
                </c:pt>
                <c:pt idx="67">
                  <c:v>40483</c:v>
                </c:pt>
                <c:pt idx="68">
                  <c:v>40513</c:v>
                </c:pt>
                <c:pt idx="69">
                  <c:v>40544</c:v>
                </c:pt>
                <c:pt idx="70">
                  <c:v>40575</c:v>
                </c:pt>
                <c:pt idx="71">
                  <c:v>40603</c:v>
                </c:pt>
                <c:pt idx="72">
                  <c:v>40634</c:v>
                </c:pt>
                <c:pt idx="73">
                  <c:v>40664</c:v>
                </c:pt>
                <c:pt idx="74">
                  <c:v>40695</c:v>
                </c:pt>
                <c:pt idx="75">
                  <c:v>40725</c:v>
                </c:pt>
                <c:pt idx="76">
                  <c:v>40756</c:v>
                </c:pt>
                <c:pt idx="77">
                  <c:v>40787</c:v>
                </c:pt>
                <c:pt idx="78">
                  <c:v>40817</c:v>
                </c:pt>
                <c:pt idx="79">
                  <c:v>40848</c:v>
                </c:pt>
                <c:pt idx="80">
                  <c:v>40878</c:v>
                </c:pt>
                <c:pt idx="81">
                  <c:v>40909</c:v>
                </c:pt>
                <c:pt idx="82">
                  <c:v>40940</c:v>
                </c:pt>
                <c:pt idx="83">
                  <c:v>40969</c:v>
                </c:pt>
                <c:pt idx="84">
                  <c:v>41000</c:v>
                </c:pt>
                <c:pt idx="85">
                  <c:v>41030</c:v>
                </c:pt>
                <c:pt idx="86">
                  <c:v>41061</c:v>
                </c:pt>
                <c:pt idx="87">
                  <c:v>41091</c:v>
                </c:pt>
                <c:pt idx="88">
                  <c:v>41122</c:v>
                </c:pt>
                <c:pt idx="89">
                  <c:v>41153</c:v>
                </c:pt>
                <c:pt idx="90">
                  <c:v>41183</c:v>
                </c:pt>
                <c:pt idx="91">
                  <c:v>41214</c:v>
                </c:pt>
                <c:pt idx="92">
                  <c:v>41244</c:v>
                </c:pt>
                <c:pt idx="93">
                  <c:v>41275</c:v>
                </c:pt>
                <c:pt idx="94">
                  <c:v>41306</c:v>
                </c:pt>
                <c:pt idx="95">
                  <c:v>41334</c:v>
                </c:pt>
                <c:pt idx="96">
                  <c:v>41365</c:v>
                </c:pt>
                <c:pt idx="97">
                  <c:v>41395</c:v>
                </c:pt>
                <c:pt idx="98">
                  <c:v>41426</c:v>
                </c:pt>
                <c:pt idx="99">
                  <c:v>41456</c:v>
                </c:pt>
                <c:pt idx="100">
                  <c:v>41487</c:v>
                </c:pt>
                <c:pt idx="101">
                  <c:v>41518</c:v>
                </c:pt>
                <c:pt idx="102">
                  <c:v>41548</c:v>
                </c:pt>
                <c:pt idx="103">
                  <c:v>41579</c:v>
                </c:pt>
                <c:pt idx="104">
                  <c:v>41609</c:v>
                </c:pt>
                <c:pt idx="105">
                  <c:v>41640</c:v>
                </c:pt>
                <c:pt idx="106">
                  <c:v>41671</c:v>
                </c:pt>
                <c:pt idx="107">
                  <c:v>41699</c:v>
                </c:pt>
                <c:pt idx="108">
                  <c:v>41730</c:v>
                </c:pt>
                <c:pt idx="109">
                  <c:v>41760</c:v>
                </c:pt>
                <c:pt idx="110">
                  <c:v>41791</c:v>
                </c:pt>
                <c:pt idx="111">
                  <c:v>41821</c:v>
                </c:pt>
                <c:pt idx="112">
                  <c:v>41852</c:v>
                </c:pt>
                <c:pt idx="113">
                  <c:v>41883</c:v>
                </c:pt>
                <c:pt idx="114">
                  <c:v>41913</c:v>
                </c:pt>
                <c:pt idx="115">
                  <c:v>41944</c:v>
                </c:pt>
                <c:pt idx="116">
                  <c:v>41974</c:v>
                </c:pt>
                <c:pt idx="117">
                  <c:v>42005</c:v>
                </c:pt>
                <c:pt idx="118">
                  <c:v>42036</c:v>
                </c:pt>
                <c:pt idx="119">
                  <c:v>42064</c:v>
                </c:pt>
                <c:pt idx="120">
                  <c:v>42095</c:v>
                </c:pt>
                <c:pt idx="121">
                  <c:v>42125</c:v>
                </c:pt>
                <c:pt idx="122">
                  <c:v>42156</c:v>
                </c:pt>
                <c:pt idx="123">
                  <c:v>42186</c:v>
                </c:pt>
                <c:pt idx="124">
                  <c:v>42217</c:v>
                </c:pt>
                <c:pt idx="125">
                  <c:v>42248</c:v>
                </c:pt>
                <c:pt idx="126">
                  <c:v>42278</c:v>
                </c:pt>
                <c:pt idx="127">
                  <c:v>42309</c:v>
                </c:pt>
                <c:pt idx="128">
                  <c:v>42339</c:v>
                </c:pt>
                <c:pt idx="129">
                  <c:v>42370</c:v>
                </c:pt>
                <c:pt idx="130">
                  <c:v>42401</c:v>
                </c:pt>
                <c:pt idx="131">
                  <c:v>42430</c:v>
                </c:pt>
                <c:pt idx="132">
                  <c:v>42461</c:v>
                </c:pt>
                <c:pt idx="133">
                  <c:v>42491</c:v>
                </c:pt>
                <c:pt idx="134">
                  <c:v>42522</c:v>
                </c:pt>
                <c:pt idx="135">
                  <c:v>42552</c:v>
                </c:pt>
                <c:pt idx="136">
                  <c:v>42583</c:v>
                </c:pt>
                <c:pt idx="137">
                  <c:v>42614</c:v>
                </c:pt>
                <c:pt idx="138">
                  <c:v>42644</c:v>
                </c:pt>
                <c:pt idx="139">
                  <c:v>42675</c:v>
                </c:pt>
                <c:pt idx="140">
                  <c:v>42705</c:v>
                </c:pt>
                <c:pt idx="141">
                  <c:v>42736</c:v>
                </c:pt>
                <c:pt idx="142">
                  <c:v>42767</c:v>
                </c:pt>
                <c:pt idx="143">
                  <c:v>42795</c:v>
                </c:pt>
                <c:pt idx="144">
                  <c:v>42826</c:v>
                </c:pt>
                <c:pt idx="145">
                  <c:v>42856</c:v>
                </c:pt>
                <c:pt idx="146">
                  <c:v>42887</c:v>
                </c:pt>
                <c:pt idx="147">
                  <c:v>42917</c:v>
                </c:pt>
                <c:pt idx="148">
                  <c:v>42948</c:v>
                </c:pt>
                <c:pt idx="149">
                  <c:v>42979</c:v>
                </c:pt>
                <c:pt idx="150">
                  <c:v>43009</c:v>
                </c:pt>
                <c:pt idx="151">
                  <c:v>43040</c:v>
                </c:pt>
                <c:pt idx="152">
                  <c:v>43070</c:v>
                </c:pt>
                <c:pt idx="153">
                  <c:v>43101</c:v>
                </c:pt>
                <c:pt idx="154">
                  <c:v>43132</c:v>
                </c:pt>
                <c:pt idx="155">
                  <c:v>43160</c:v>
                </c:pt>
                <c:pt idx="156">
                  <c:v>43191</c:v>
                </c:pt>
                <c:pt idx="157">
                  <c:v>43221</c:v>
                </c:pt>
                <c:pt idx="158">
                  <c:v>43252</c:v>
                </c:pt>
                <c:pt idx="159">
                  <c:v>43282</c:v>
                </c:pt>
                <c:pt idx="160">
                  <c:v>43313</c:v>
                </c:pt>
                <c:pt idx="161">
                  <c:v>43344</c:v>
                </c:pt>
                <c:pt idx="162">
                  <c:v>43374</c:v>
                </c:pt>
                <c:pt idx="163">
                  <c:v>43405</c:v>
                </c:pt>
                <c:pt idx="164">
                  <c:v>43435</c:v>
                </c:pt>
                <c:pt idx="165">
                  <c:v>43466</c:v>
                </c:pt>
                <c:pt idx="166">
                  <c:v>43497</c:v>
                </c:pt>
                <c:pt idx="167">
                  <c:v>43525</c:v>
                </c:pt>
                <c:pt idx="168">
                  <c:v>43556</c:v>
                </c:pt>
                <c:pt idx="169">
                  <c:v>43586</c:v>
                </c:pt>
                <c:pt idx="170">
                  <c:v>43617</c:v>
                </c:pt>
                <c:pt idx="171">
                  <c:v>43647</c:v>
                </c:pt>
                <c:pt idx="172">
                  <c:v>43678</c:v>
                </c:pt>
                <c:pt idx="173">
                  <c:v>43709</c:v>
                </c:pt>
                <c:pt idx="174">
                  <c:v>43739</c:v>
                </c:pt>
                <c:pt idx="175">
                  <c:v>43770</c:v>
                </c:pt>
                <c:pt idx="176">
                  <c:v>43800</c:v>
                </c:pt>
                <c:pt idx="177">
                  <c:v>43831</c:v>
                </c:pt>
                <c:pt idx="178">
                  <c:v>43862</c:v>
                </c:pt>
                <c:pt idx="179">
                  <c:v>43891</c:v>
                </c:pt>
                <c:pt idx="180">
                  <c:v>43922</c:v>
                </c:pt>
                <c:pt idx="181">
                  <c:v>43952</c:v>
                </c:pt>
                <c:pt idx="182">
                  <c:v>43983</c:v>
                </c:pt>
                <c:pt idx="183">
                  <c:v>44013</c:v>
                </c:pt>
                <c:pt idx="184">
                  <c:v>44044</c:v>
                </c:pt>
                <c:pt idx="185">
                  <c:v>44075</c:v>
                </c:pt>
                <c:pt idx="186">
                  <c:v>44105</c:v>
                </c:pt>
                <c:pt idx="187">
                  <c:v>44136</c:v>
                </c:pt>
                <c:pt idx="188">
                  <c:v>44166</c:v>
                </c:pt>
                <c:pt idx="189">
                  <c:v>44197</c:v>
                </c:pt>
                <c:pt idx="190">
                  <c:v>44228</c:v>
                </c:pt>
                <c:pt idx="191">
                  <c:v>44256</c:v>
                </c:pt>
                <c:pt idx="192">
                  <c:v>44287</c:v>
                </c:pt>
                <c:pt idx="193">
                  <c:v>44317</c:v>
                </c:pt>
                <c:pt idx="194">
                  <c:v>44348</c:v>
                </c:pt>
                <c:pt idx="195">
                  <c:v>44378</c:v>
                </c:pt>
                <c:pt idx="196">
                  <c:v>44409</c:v>
                </c:pt>
                <c:pt idx="197">
                  <c:v>44440</c:v>
                </c:pt>
                <c:pt idx="198">
                  <c:v>44470</c:v>
                </c:pt>
                <c:pt idx="199">
                  <c:v>44501</c:v>
                </c:pt>
                <c:pt idx="200">
                  <c:v>44531</c:v>
                </c:pt>
                <c:pt idx="201" formatCode="mmm\-yy">
                  <c:v>44562</c:v>
                </c:pt>
                <c:pt idx="202" formatCode="mmm\-yy">
                  <c:v>44593</c:v>
                </c:pt>
              </c:numCache>
            </c:numRef>
          </c:cat>
          <c:val>
            <c:numRef>
              <c:f>'[US Business Sales vs Consumer Sentiment.xlsx]Sheet1'!$B$2:$B$204</c:f>
              <c:numCache>
                <c:formatCode>#,##0</c:formatCode>
                <c:ptCount val="203"/>
                <c:pt idx="0">
                  <c:v>993902</c:v>
                </c:pt>
                <c:pt idx="1">
                  <c:v>987542</c:v>
                </c:pt>
                <c:pt idx="2">
                  <c:v>999114</c:v>
                </c:pt>
                <c:pt idx="3">
                  <c:v>1004208</c:v>
                </c:pt>
                <c:pt idx="4">
                  <c:v>1014570</c:v>
                </c:pt>
                <c:pt idx="5">
                  <c:v>1027244</c:v>
                </c:pt>
                <c:pt idx="6">
                  <c:v>1034863</c:v>
                </c:pt>
                <c:pt idx="7">
                  <c:v>1035265</c:v>
                </c:pt>
                <c:pt idx="8">
                  <c:v>1046749</c:v>
                </c:pt>
                <c:pt idx="9">
                  <c:v>1058602</c:v>
                </c:pt>
                <c:pt idx="10">
                  <c:v>1056372</c:v>
                </c:pt>
                <c:pt idx="11">
                  <c:v>1060723</c:v>
                </c:pt>
                <c:pt idx="12">
                  <c:v>1059698</c:v>
                </c:pt>
                <c:pt idx="13">
                  <c:v>1073680</c:v>
                </c:pt>
                <c:pt idx="14">
                  <c:v>1076046</c:v>
                </c:pt>
                <c:pt idx="15">
                  <c:v>1071396</c:v>
                </c:pt>
                <c:pt idx="16">
                  <c:v>1084083</c:v>
                </c:pt>
                <c:pt idx="17">
                  <c:v>1067874</c:v>
                </c:pt>
                <c:pt idx="18">
                  <c:v>1063937</c:v>
                </c:pt>
                <c:pt idx="19">
                  <c:v>1070361</c:v>
                </c:pt>
                <c:pt idx="20">
                  <c:v>1096569</c:v>
                </c:pt>
                <c:pt idx="21">
                  <c:v>1082091</c:v>
                </c:pt>
                <c:pt idx="22">
                  <c:v>1095538</c:v>
                </c:pt>
                <c:pt idx="23">
                  <c:v>1108213</c:v>
                </c:pt>
                <c:pt idx="24">
                  <c:v>1115465</c:v>
                </c:pt>
                <c:pt idx="25">
                  <c:v>1127789</c:v>
                </c:pt>
                <c:pt idx="26">
                  <c:v>1125542</c:v>
                </c:pt>
                <c:pt idx="27">
                  <c:v>1124246</c:v>
                </c:pt>
                <c:pt idx="28">
                  <c:v>1130809</c:v>
                </c:pt>
                <c:pt idx="29">
                  <c:v>1138202</c:v>
                </c:pt>
                <c:pt idx="30">
                  <c:v>1152584</c:v>
                </c:pt>
                <c:pt idx="31">
                  <c:v>1173602</c:v>
                </c:pt>
                <c:pt idx="32">
                  <c:v>1164417</c:v>
                </c:pt>
                <c:pt idx="33">
                  <c:v>1180989</c:v>
                </c:pt>
                <c:pt idx="34">
                  <c:v>1176755</c:v>
                </c:pt>
                <c:pt idx="35">
                  <c:v>1176168</c:v>
                </c:pt>
                <c:pt idx="36">
                  <c:v>1196243</c:v>
                </c:pt>
                <c:pt idx="37">
                  <c:v>1205632</c:v>
                </c:pt>
                <c:pt idx="38">
                  <c:v>1222487</c:v>
                </c:pt>
                <c:pt idx="39">
                  <c:v>1217043</c:v>
                </c:pt>
                <c:pt idx="40">
                  <c:v>1193539</c:v>
                </c:pt>
                <c:pt idx="41">
                  <c:v>1165351</c:v>
                </c:pt>
                <c:pt idx="42">
                  <c:v>1113932</c:v>
                </c:pt>
                <c:pt idx="43">
                  <c:v>1036611</c:v>
                </c:pt>
                <c:pt idx="44">
                  <c:v>998134</c:v>
                </c:pt>
                <c:pt idx="45">
                  <c:v>979554</c:v>
                </c:pt>
                <c:pt idx="46">
                  <c:v>984028</c:v>
                </c:pt>
                <c:pt idx="47">
                  <c:v>956201</c:v>
                </c:pt>
                <c:pt idx="48">
                  <c:v>953946</c:v>
                </c:pt>
                <c:pt idx="49">
                  <c:v>961072</c:v>
                </c:pt>
                <c:pt idx="50">
                  <c:v>977826</c:v>
                </c:pt>
                <c:pt idx="51">
                  <c:v>983449</c:v>
                </c:pt>
                <c:pt idx="52">
                  <c:v>997449</c:v>
                </c:pt>
                <c:pt idx="53">
                  <c:v>999487</c:v>
                </c:pt>
                <c:pt idx="54">
                  <c:v>1010189</c:v>
                </c:pt>
                <c:pt idx="55">
                  <c:v>1029230</c:v>
                </c:pt>
                <c:pt idx="56">
                  <c:v>1038095</c:v>
                </c:pt>
                <c:pt idx="57">
                  <c:v>1046987</c:v>
                </c:pt>
                <c:pt idx="58">
                  <c:v>1050499</c:v>
                </c:pt>
                <c:pt idx="59">
                  <c:v>1070812</c:v>
                </c:pt>
                <c:pt idx="60">
                  <c:v>1082504</c:v>
                </c:pt>
                <c:pt idx="61">
                  <c:v>1076045</c:v>
                </c:pt>
                <c:pt idx="62">
                  <c:v>1075762</c:v>
                </c:pt>
                <c:pt idx="63">
                  <c:v>1084460</c:v>
                </c:pt>
                <c:pt idx="64">
                  <c:v>1090672</c:v>
                </c:pt>
                <c:pt idx="65">
                  <c:v>1098512</c:v>
                </c:pt>
                <c:pt idx="66">
                  <c:v>1116380</c:v>
                </c:pt>
                <c:pt idx="67">
                  <c:v>1129975</c:v>
                </c:pt>
                <c:pt idx="68">
                  <c:v>1142945</c:v>
                </c:pt>
                <c:pt idx="69">
                  <c:v>1170863</c:v>
                </c:pt>
                <c:pt idx="70">
                  <c:v>1169481</c:v>
                </c:pt>
                <c:pt idx="71">
                  <c:v>1197478</c:v>
                </c:pt>
                <c:pt idx="72">
                  <c:v>1203745</c:v>
                </c:pt>
                <c:pt idx="73">
                  <c:v>1197833</c:v>
                </c:pt>
                <c:pt idx="74">
                  <c:v>1204972</c:v>
                </c:pt>
                <c:pt idx="75">
                  <c:v>1211305</c:v>
                </c:pt>
                <c:pt idx="76">
                  <c:v>1219384</c:v>
                </c:pt>
                <c:pt idx="77">
                  <c:v>1218751</c:v>
                </c:pt>
                <c:pt idx="78">
                  <c:v>1228950</c:v>
                </c:pt>
                <c:pt idx="79">
                  <c:v>1231031</c:v>
                </c:pt>
                <c:pt idx="80">
                  <c:v>1238483</c:v>
                </c:pt>
                <c:pt idx="81">
                  <c:v>1254071</c:v>
                </c:pt>
                <c:pt idx="82">
                  <c:v>1266692</c:v>
                </c:pt>
                <c:pt idx="83">
                  <c:v>1268225</c:v>
                </c:pt>
                <c:pt idx="84">
                  <c:v>1270999</c:v>
                </c:pt>
                <c:pt idx="85">
                  <c:v>1262960</c:v>
                </c:pt>
                <c:pt idx="86">
                  <c:v>1243694</c:v>
                </c:pt>
                <c:pt idx="87">
                  <c:v>1247408</c:v>
                </c:pt>
                <c:pt idx="88">
                  <c:v>1260180</c:v>
                </c:pt>
                <c:pt idx="89">
                  <c:v>1275673</c:v>
                </c:pt>
                <c:pt idx="90">
                  <c:v>1272641</c:v>
                </c:pt>
                <c:pt idx="91">
                  <c:v>1285083</c:v>
                </c:pt>
                <c:pt idx="92">
                  <c:v>1284475</c:v>
                </c:pt>
                <c:pt idx="93">
                  <c:v>1293951</c:v>
                </c:pt>
                <c:pt idx="94">
                  <c:v>1312632</c:v>
                </c:pt>
                <c:pt idx="95">
                  <c:v>1293307</c:v>
                </c:pt>
                <c:pt idx="96">
                  <c:v>1286925</c:v>
                </c:pt>
                <c:pt idx="97">
                  <c:v>1301306</c:v>
                </c:pt>
                <c:pt idx="98">
                  <c:v>1298360</c:v>
                </c:pt>
                <c:pt idx="99">
                  <c:v>1300969</c:v>
                </c:pt>
                <c:pt idx="100">
                  <c:v>1308411</c:v>
                </c:pt>
                <c:pt idx="101">
                  <c:v>1309357</c:v>
                </c:pt>
                <c:pt idx="102">
                  <c:v>1316218</c:v>
                </c:pt>
                <c:pt idx="103">
                  <c:v>1328050</c:v>
                </c:pt>
                <c:pt idx="104">
                  <c:v>1326458</c:v>
                </c:pt>
                <c:pt idx="105">
                  <c:v>1315571</c:v>
                </c:pt>
                <c:pt idx="106">
                  <c:v>1331268</c:v>
                </c:pt>
                <c:pt idx="107">
                  <c:v>1342226</c:v>
                </c:pt>
                <c:pt idx="108">
                  <c:v>1351195</c:v>
                </c:pt>
                <c:pt idx="109">
                  <c:v>1352545</c:v>
                </c:pt>
                <c:pt idx="110">
                  <c:v>1353970</c:v>
                </c:pt>
                <c:pt idx="111">
                  <c:v>1361887</c:v>
                </c:pt>
                <c:pt idx="112">
                  <c:v>1360771</c:v>
                </c:pt>
                <c:pt idx="113">
                  <c:v>1357043</c:v>
                </c:pt>
                <c:pt idx="114">
                  <c:v>1349125</c:v>
                </c:pt>
                <c:pt idx="115">
                  <c:v>1343268</c:v>
                </c:pt>
                <c:pt idx="116">
                  <c:v>1329297</c:v>
                </c:pt>
                <c:pt idx="117">
                  <c:v>1298884</c:v>
                </c:pt>
                <c:pt idx="118">
                  <c:v>1294999</c:v>
                </c:pt>
                <c:pt idx="119">
                  <c:v>1304067</c:v>
                </c:pt>
                <c:pt idx="120">
                  <c:v>1310147</c:v>
                </c:pt>
                <c:pt idx="121">
                  <c:v>1311521</c:v>
                </c:pt>
                <c:pt idx="122">
                  <c:v>1318223</c:v>
                </c:pt>
                <c:pt idx="123">
                  <c:v>1317616</c:v>
                </c:pt>
                <c:pt idx="124">
                  <c:v>1307476</c:v>
                </c:pt>
                <c:pt idx="125">
                  <c:v>1304974</c:v>
                </c:pt>
                <c:pt idx="126">
                  <c:v>1298868</c:v>
                </c:pt>
                <c:pt idx="127">
                  <c:v>1292923</c:v>
                </c:pt>
                <c:pt idx="128">
                  <c:v>1278611</c:v>
                </c:pt>
                <c:pt idx="129">
                  <c:v>1269282</c:v>
                </c:pt>
                <c:pt idx="130">
                  <c:v>1268745</c:v>
                </c:pt>
                <c:pt idx="131">
                  <c:v>1272920</c:v>
                </c:pt>
                <c:pt idx="132">
                  <c:v>1279892</c:v>
                </c:pt>
                <c:pt idx="133">
                  <c:v>1282544</c:v>
                </c:pt>
                <c:pt idx="134">
                  <c:v>1300071</c:v>
                </c:pt>
                <c:pt idx="135">
                  <c:v>1292585</c:v>
                </c:pt>
                <c:pt idx="136">
                  <c:v>1297362</c:v>
                </c:pt>
                <c:pt idx="137">
                  <c:v>1301093</c:v>
                </c:pt>
                <c:pt idx="138">
                  <c:v>1308611</c:v>
                </c:pt>
                <c:pt idx="139">
                  <c:v>1307358</c:v>
                </c:pt>
                <c:pt idx="140">
                  <c:v>1333071</c:v>
                </c:pt>
                <c:pt idx="141">
                  <c:v>1340105</c:v>
                </c:pt>
                <c:pt idx="142">
                  <c:v>1341028</c:v>
                </c:pt>
                <c:pt idx="143">
                  <c:v>1337223</c:v>
                </c:pt>
                <c:pt idx="144">
                  <c:v>1339942</c:v>
                </c:pt>
                <c:pt idx="145">
                  <c:v>1336215</c:v>
                </c:pt>
                <c:pt idx="146">
                  <c:v>1341660</c:v>
                </c:pt>
                <c:pt idx="147">
                  <c:v>1341995</c:v>
                </c:pt>
                <c:pt idx="148">
                  <c:v>1355298</c:v>
                </c:pt>
                <c:pt idx="149">
                  <c:v>1373645</c:v>
                </c:pt>
                <c:pt idx="150">
                  <c:v>1385514</c:v>
                </c:pt>
                <c:pt idx="151">
                  <c:v>1406190</c:v>
                </c:pt>
                <c:pt idx="152">
                  <c:v>1415955</c:v>
                </c:pt>
                <c:pt idx="153">
                  <c:v>1408504</c:v>
                </c:pt>
                <c:pt idx="154">
                  <c:v>1416680</c:v>
                </c:pt>
                <c:pt idx="155">
                  <c:v>1416865</c:v>
                </c:pt>
                <c:pt idx="156">
                  <c:v>1424627</c:v>
                </c:pt>
                <c:pt idx="157">
                  <c:v>1446424</c:v>
                </c:pt>
                <c:pt idx="158">
                  <c:v>1446322</c:v>
                </c:pt>
                <c:pt idx="159">
                  <c:v>1447346</c:v>
                </c:pt>
                <c:pt idx="160">
                  <c:v>1452864</c:v>
                </c:pt>
                <c:pt idx="161">
                  <c:v>1453782</c:v>
                </c:pt>
                <c:pt idx="162">
                  <c:v>1459020</c:v>
                </c:pt>
                <c:pt idx="163">
                  <c:v>1444984</c:v>
                </c:pt>
                <c:pt idx="164">
                  <c:v>1426678</c:v>
                </c:pt>
                <c:pt idx="165">
                  <c:v>1425153</c:v>
                </c:pt>
                <c:pt idx="166">
                  <c:v>1429433</c:v>
                </c:pt>
                <c:pt idx="167">
                  <c:v>1441069</c:v>
                </c:pt>
                <c:pt idx="168">
                  <c:v>1436891</c:v>
                </c:pt>
                <c:pt idx="169">
                  <c:v>1439511</c:v>
                </c:pt>
                <c:pt idx="170">
                  <c:v>1439369</c:v>
                </c:pt>
                <c:pt idx="171">
                  <c:v>1440759</c:v>
                </c:pt>
                <c:pt idx="172">
                  <c:v>1441094</c:v>
                </c:pt>
                <c:pt idx="173">
                  <c:v>1435951</c:v>
                </c:pt>
                <c:pt idx="174">
                  <c:v>1431443</c:v>
                </c:pt>
                <c:pt idx="175">
                  <c:v>1437949</c:v>
                </c:pt>
                <c:pt idx="176">
                  <c:v>1437482</c:v>
                </c:pt>
                <c:pt idx="177">
                  <c:v>1440957</c:v>
                </c:pt>
                <c:pt idx="178">
                  <c:v>1434116</c:v>
                </c:pt>
                <c:pt idx="179">
                  <c:v>1355057</c:v>
                </c:pt>
                <c:pt idx="180">
                  <c:v>1157954</c:v>
                </c:pt>
                <c:pt idx="181">
                  <c:v>1255961</c:v>
                </c:pt>
                <c:pt idx="182">
                  <c:v>1369040</c:v>
                </c:pt>
                <c:pt idx="183">
                  <c:v>1420142</c:v>
                </c:pt>
                <c:pt idx="184">
                  <c:v>1432989</c:v>
                </c:pt>
                <c:pt idx="185">
                  <c:v>1447367</c:v>
                </c:pt>
                <c:pt idx="186">
                  <c:v>1466927</c:v>
                </c:pt>
                <c:pt idx="187">
                  <c:v>1467497</c:v>
                </c:pt>
                <c:pt idx="188">
                  <c:v>1479958</c:v>
                </c:pt>
                <c:pt idx="189">
                  <c:v>1547732</c:v>
                </c:pt>
                <c:pt idx="190">
                  <c:v>1523031</c:v>
                </c:pt>
                <c:pt idx="191">
                  <c:v>1611857</c:v>
                </c:pt>
                <c:pt idx="192">
                  <c:v>1621377</c:v>
                </c:pt>
                <c:pt idx="193">
                  <c:v>1618539</c:v>
                </c:pt>
                <c:pt idx="194">
                  <c:v>1644724</c:v>
                </c:pt>
                <c:pt idx="195">
                  <c:v>1653322</c:v>
                </c:pt>
                <c:pt idx="196">
                  <c:v>1652448</c:v>
                </c:pt>
                <c:pt idx="197">
                  <c:v>1674397</c:v>
                </c:pt>
                <c:pt idx="198">
                  <c:v>1711246</c:v>
                </c:pt>
                <c:pt idx="199">
                  <c:v>1729700</c:v>
                </c:pt>
                <c:pt idx="200">
                  <c:v>1717162</c:v>
                </c:pt>
                <c:pt idx="201">
                  <c:v>1787398</c:v>
                </c:pt>
                <c:pt idx="202">
                  <c:v>1804610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56F-4236-9C11-752729B03C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67739088"/>
        <c:axId val="1967740336"/>
      </c:lineChart>
      <c:dateAx>
        <c:axId val="1706882592"/>
        <c:scaling>
          <c:orientation val="minMax"/>
          <c:max val="44621"/>
        </c:scaling>
        <c:delete val="0"/>
        <c:axPos val="b"/>
        <c:numFmt formatCode="[$-409]mmm\-yy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4020000" spcFirstLastPara="1" vertOverflow="ellipsis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706880096"/>
        <c:crosses val="autoZero"/>
        <c:auto val="1"/>
        <c:lblOffset val="100"/>
        <c:baseTimeUnit val="months"/>
        <c:majorUnit val="7"/>
        <c:majorTimeUnit val="months"/>
      </c:dateAx>
      <c:valAx>
        <c:axId val="1706880096"/>
        <c:scaling>
          <c:orientation val="minMax"/>
          <c:min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706882592"/>
        <c:crosses val="autoZero"/>
        <c:crossBetween val="between"/>
      </c:valAx>
      <c:valAx>
        <c:axId val="1967740336"/>
        <c:scaling>
          <c:orientation val="minMax"/>
          <c:min val="600000"/>
        </c:scaling>
        <c:delete val="0"/>
        <c:axPos val="r"/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000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967739088"/>
        <c:crosses val="max"/>
        <c:crossBetween val="between"/>
      </c:valAx>
      <c:dateAx>
        <c:axId val="1967739088"/>
        <c:scaling>
          <c:orientation val="minMax"/>
        </c:scaling>
        <c:delete val="1"/>
        <c:axPos val="b"/>
        <c:numFmt formatCode="[$-409]mmm\-yy;@" sourceLinked="1"/>
        <c:majorTickMark val="out"/>
        <c:minorTickMark val="none"/>
        <c:tickLblPos val="nextTo"/>
        <c:crossAx val="1967740336"/>
        <c:crosses val="autoZero"/>
        <c:auto val="1"/>
        <c:lblOffset val="100"/>
        <c:baseTimeUnit val="months"/>
      </c:dateAx>
      <c:spPr>
        <a:pattFill prst="pct10">
          <a:fgClr>
            <a:schemeClr val="accent1"/>
          </a:fgClr>
          <a:bgClr>
            <a:schemeClr val="bg1"/>
          </a:bgClr>
        </a:patt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5488578100200269E-2"/>
          <c:y val="0.1343377694097084"/>
          <c:w val="0.88838798911593164"/>
          <c:h val="0.75561262193319556"/>
        </c:manualLayout>
      </c:layout>
      <c:barChart>
        <c:barDir val="col"/>
        <c:grouping val="clustered"/>
        <c:varyColors val="0"/>
        <c:ser>
          <c:idx val="0"/>
          <c:order val="0"/>
          <c:tx>
            <c:v>Baby Boomers</c:v>
          </c:tx>
          <c:spPr>
            <a:solidFill>
              <a:srgbClr val="0000FF">
                <a:alpha val="79000"/>
              </a:srgbClr>
            </a:solidFill>
            <a:scene3d>
              <a:camera prst="orthographicFront"/>
              <a:lightRig rig="threePt" dir="t"/>
            </a:scene3d>
            <a:sp3d>
              <a:bevelT prst="angle"/>
              <a:bevelB prst="angle"/>
            </a:sp3d>
          </c:spPr>
          <c:invertIfNegative val="0"/>
          <c:cat>
            <c:numRef>
              <c:f>'[Texas Generational Analysis Chart 2000 thru 2019 ACS PUMS Data.xlsx]Chart Data'!$A$2:$A$22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'[Texas Generational Analysis Chart 2000 thru 2019 ACS PUMS Data.xlsx]Chart Data'!$D$27:$D$47</c:f>
              <c:numCache>
                <c:formatCode>0.0%</c:formatCode>
                <c:ptCount val="21"/>
                <c:pt idx="0">
                  <c:v>0.45688235386570436</c:v>
                </c:pt>
                <c:pt idx="1">
                  <c:v>0.44829043989536554</c:v>
                </c:pt>
                <c:pt idx="2">
                  <c:v>0.43553630121860343</c:v>
                </c:pt>
                <c:pt idx="3">
                  <c:v>0.42370546319265667</c:v>
                </c:pt>
                <c:pt idx="4">
                  <c:v>0.41390612538076432</c:v>
                </c:pt>
                <c:pt idx="5">
                  <c:v>0.40244809604854415</c:v>
                </c:pt>
                <c:pt idx="6">
                  <c:v>0.3867978421857754</c:v>
                </c:pt>
                <c:pt idx="7">
                  <c:v>0.37302685003941977</c:v>
                </c:pt>
                <c:pt idx="8">
                  <c:v>0.3616236694344161</c:v>
                </c:pt>
                <c:pt idx="9">
                  <c:v>0.34750852127148618</c:v>
                </c:pt>
                <c:pt idx="10">
                  <c:v>0.34375515067066553</c:v>
                </c:pt>
                <c:pt idx="11">
                  <c:v>0.32678897591987444</c:v>
                </c:pt>
                <c:pt idx="12">
                  <c:v>0.30940361061639299</c:v>
                </c:pt>
                <c:pt idx="13">
                  <c:v>0.29264375363139766</c:v>
                </c:pt>
                <c:pt idx="14">
                  <c:v>0.27536520060583908</c:v>
                </c:pt>
                <c:pt idx="15">
                  <c:v>0.25775167489658279</c:v>
                </c:pt>
                <c:pt idx="16">
                  <c:v>0.24159262180449065</c:v>
                </c:pt>
                <c:pt idx="17">
                  <c:v>0.22692560676075102</c:v>
                </c:pt>
                <c:pt idx="18">
                  <c:v>0.21099667201672292</c:v>
                </c:pt>
                <c:pt idx="19">
                  <c:v>0.19626441762307303</c:v>
                </c:pt>
                <c:pt idx="20">
                  <c:v>0.17840176051134782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3D-45A7-AFBB-DE91CB591180}"/>
            </c:ext>
          </c:extLst>
        </c:ser>
        <c:ser>
          <c:idx val="1"/>
          <c:order val="1"/>
          <c:tx>
            <c:v>Generation X</c:v>
          </c:tx>
          <c:spPr>
            <a:solidFill>
              <a:srgbClr val="FF0000">
                <a:alpha val="80000"/>
              </a:srgbClr>
            </a:solidFill>
            <a:scene3d>
              <a:camera prst="orthographicFront"/>
              <a:lightRig rig="threePt" dir="t"/>
            </a:scene3d>
            <a:sp3d>
              <a:bevelT prst="angle"/>
              <a:bevelB prst="angle"/>
            </a:sp3d>
          </c:spPr>
          <c:invertIfNegative val="0"/>
          <c:cat>
            <c:numRef>
              <c:f>'[Texas Generational Analysis Chart 2000 thru 2019 ACS PUMS Data.xlsx]Chart Data'!$A$2:$A$22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'[Texas Generational Analysis Chart 2000 thru 2019 ACS PUMS Data.xlsx]Chart Data'!$E$27:$E$47</c:f>
              <c:numCache>
                <c:formatCode>0.0%</c:formatCode>
                <c:ptCount val="21"/>
                <c:pt idx="0">
                  <c:v>0.36796310195622206</c:v>
                </c:pt>
                <c:pt idx="1">
                  <c:v>0.3714452574725956</c:v>
                </c:pt>
                <c:pt idx="2">
                  <c:v>0.37905957895992093</c:v>
                </c:pt>
                <c:pt idx="3">
                  <c:v>0.38433135524351292</c:v>
                </c:pt>
                <c:pt idx="4">
                  <c:v>0.37781949769539497</c:v>
                </c:pt>
                <c:pt idx="5">
                  <c:v>0.37945842137698138</c:v>
                </c:pt>
                <c:pt idx="6">
                  <c:v>0.38079734458444509</c:v>
                </c:pt>
                <c:pt idx="7">
                  <c:v>0.37681527976019386</c:v>
                </c:pt>
                <c:pt idx="8">
                  <c:v>0.37371519660177654</c:v>
                </c:pt>
                <c:pt idx="9">
                  <c:v>0.37382795691245185</c:v>
                </c:pt>
                <c:pt idx="10">
                  <c:v>0.36967042180019616</c:v>
                </c:pt>
                <c:pt idx="11">
                  <c:v>0.36640085674129086</c:v>
                </c:pt>
                <c:pt idx="12">
                  <c:v>0.36526367399237597</c:v>
                </c:pt>
                <c:pt idx="13">
                  <c:v>0.35788992303508449</c:v>
                </c:pt>
                <c:pt idx="14">
                  <c:v>0.35626384309158077</c:v>
                </c:pt>
                <c:pt idx="15">
                  <c:v>0.35482937854320223</c:v>
                </c:pt>
                <c:pt idx="16">
                  <c:v>0.34611847512861643</c:v>
                </c:pt>
                <c:pt idx="17">
                  <c:v>0.34301138019384553</c:v>
                </c:pt>
                <c:pt idx="18">
                  <c:v>0.33774198996473881</c:v>
                </c:pt>
                <c:pt idx="19">
                  <c:v>0.32952692646740389</c:v>
                </c:pt>
                <c:pt idx="20">
                  <c:v>0.32699125959319691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C3D-45A7-AFBB-DE91CB591180}"/>
            </c:ext>
          </c:extLst>
        </c:ser>
        <c:ser>
          <c:idx val="2"/>
          <c:order val="2"/>
          <c:tx>
            <c:v>Millenials</c:v>
          </c:tx>
          <c:spPr>
            <a:solidFill>
              <a:srgbClr val="00CC00"/>
            </a:solidFill>
            <a:scene3d>
              <a:camera prst="orthographicFront"/>
              <a:lightRig rig="threePt" dir="t"/>
            </a:scene3d>
            <a:sp3d>
              <a:bevelT prst="angle"/>
              <a:bevelB prst="angle"/>
            </a:sp3d>
          </c:spPr>
          <c:invertIfNegative val="0"/>
          <c:cat>
            <c:numRef>
              <c:f>'[Texas Generational Analysis Chart 2000 thru 2019 ACS PUMS Data.xlsx]Chart Data'!$A$2:$A$22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'[Texas Generational Analysis Chart 2000 thru 2019 ACS PUMS Data.xlsx]Chart Data'!$F$27:$F$47</c:f>
              <c:numCache>
                <c:formatCode>0.0%</c:formatCode>
                <c:ptCount val="21"/>
                <c:pt idx="0">
                  <c:v>4.9790126346780782E-2</c:v>
                </c:pt>
                <c:pt idx="1">
                  <c:v>6.6101818713023147E-2</c:v>
                </c:pt>
                <c:pt idx="2">
                  <c:v>8.2821071989572573E-2</c:v>
                </c:pt>
                <c:pt idx="3">
                  <c:v>9.9200471816328531E-2</c:v>
                </c:pt>
                <c:pt idx="4">
                  <c:v>0.12336553614498352</c:v>
                </c:pt>
                <c:pt idx="5">
                  <c:v>0.14261500383521175</c:v>
                </c:pt>
                <c:pt idx="6">
                  <c:v>0.16849465526187296</c:v>
                </c:pt>
                <c:pt idx="7">
                  <c:v>0.19204707362621978</c:v>
                </c:pt>
                <c:pt idx="8">
                  <c:v>0.21473059200584638</c:v>
                </c:pt>
                <c:pt idx="9">
                  <c:v>0.23402036177685248</c:v>
                </c:pt>
                <c:pt idx="10">
                  <c:v>0.24936742338838702</c:v>
                </c:pt>
                <c:pt idx="11">
                  <c:v>0.27501657490415382</c:v>
                </c:pt>
                <c:pt idx="12">
                  <c:v>0.29628293342454792</c:v>
                </c:pt>
                <c:pt idx="13">
                  <c:v>0.32445222862169459</c:v>
                </c:pt>
                <c:pt idx="14">
                  <c:v>0.34359565438813161</c:v>
                </c:pt>
                <c:pt idx="15">
                  <c:v>0.35945406942805846</c:v>
                </c:pt>
                <c:pt idx="16">
                  <c:v>0.37616655195879944</c:v>
                </c:pt>
                <c:pt idx="17">
                  <c:v>0.38272276909219582</c:v>
                </c:pt>
                <c:pt idx="18">
                  <c:v>0.38699794909985558</c:v>
                </c:pt>
                <c:pt idx="19">
                  <c:v>0.39168704785356495</c:v>
                </c:pt>
                <c:pt idx="20">
                  <c:v>0.39841821769631591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C3D-45A7-AFBB-DE91CB591180}"/>
            </c:ext>
          </c:extLst>
        </c:ser>
        <c:ser>
          <c:idx val="4"/>
          <c:order val="4"/>
          <c:tx>
            <c:strRef>
              <c:f>'[Texas Generational Analysis Chart 2000 thru 2019 ACS PUMS Data.xlsx]Chart Data'!$G$25</c:f>
              <c:strCache>
                <c:ptCount val="1"/>
                <c:pt idx="0">
                  <c:v>Gen Z</c:v>
                </c:pt>
              </c:strCache>
            </c:strRef>
          </c:tx>
          <c:spPr>
            <a:solidFill>
              <a:sysClr val="windowText" lastClr="000000"/>
            </a:solidFill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cat>
            <c:numRef>
              <c:f>'[Texas Generational Analysis Chart 2000 thru 2019 ACS PUMS Data.xlsx]Chart Data'!$A$2:$A$22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'[Texas Generational Analysis Chart 2000 thru 2019 ACS PUMS Data.xlsx]Chart Data'!$G$27:$G$47</c:f>
              <c:numCache>
                <c:formatCode>0.0%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3.1495639217178836E-3</c:v>
                </c:pt>
                <c:pt idx="15">
                  <c:v>9.6675336991939084E-3</c:v>
                </c:pt>
                <c:pt idx="16">
                  <c:v>2.0695566350933423E-2</c:v>
                </c:pt>
                <c:pt idx="17">
                  <c:v>3.3996238140112253E-2</c:v>
                </c:pt>
                <c:pt idx="18">
                  <c:v>5.2655171190817085E-2</c:v>
                </c:pt>
                <c:pt idx="19">
                  <c:v>7.2871145260742759E-2</c:v>
                </c:pt>
                <c:pt idx="20">
                  <c:v>8.6496250853085377E-2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C3D-45A7-AFBB-DE91CB5911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70043136"/>
        <c:axId val="70044672"/>
        <c:extLst>
          <c:ext xmlns:c15="http://schemas.microsoft.com/office/drawing/2012/chart" uri="{02D57815-91ED-43cb-92C2-25804820EDAC}">
            <c15:filteredBarSeries>
              <c15:ser>
                <c:idx val="3"/>
                <c:order val="3"/>
                <c:tx>
                  <c:v>Silent Generation</c:v>
                </c:tx>
                <c:spPr>
                  <a:solidFill>
                    <a:schemeClr val="bg2">
                      <a:lumMod val="75000"/>
                    </a:schemeClr>
                  </a:solidFill>
                  <a:scene3d>
                    <a:camera prst="orthographicFront"/>
                    <a:lightRig rig="threePt" dir="t"/>
                  </a:scene3d>
                  <a:sp3d>
                    <a:bevelT prst="angle"/>
                    <a:bevelB prst="angle"/>
                  </a:sp3d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'[Texas Generational Analysis Chart 2000 thru 2019 ACS PUMS Data.xlsx]Chart Data'!$A$2:$A$22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0">
                        <c:v>2000</c:v>
                      </c:pt>
                      <c:pt idx="1">
                        <c:v>2001</c:v>
                      </c:pt>
                      <c:pt idx="2">
                        <c:v>2002</c:v>
                      </c:pt>
                      <c:pt idx="3">
                        <c:v>2003</c:v>
                      </c:pt>
                      <c:pt idx="4">
                        <c:v>2004</c:v>
                      </c:pt>
                      <c:pt idx="5">
                        <c:v>2005</c:v>
                      </c:pt>
                      <c:pt idx="6">
                        <c:v>2006</c:v>
                      </c:pt>
                      <c:pt idx="7">
                        <c:v>2007</c:v>
                      </c:pt>
                      <c:pt idx="8">
                        <c:v>2008</c:v>
                      </c:pt>
                      <c:pt idx="9">
                        <c:v>2009</c:v>
                      </c:pt>
                      <c:pt idx="10">
                        <c:v>2010</c:v>
                      </c:pt>
                      <c:pt idx="11">
                        <c:v>2011</c:v>
                      </c:pt>
                      <c:pt idx="12">
                        <c:v>2012</c:v>
                      </c:pt>
                      <c:pt idx="13">
                        <c:v>2013</c:v>
                      </c:pt>
                      <c:pt idx="14">
                        <c:v>2014</c:v>
                      </c:pt>
                      <c:pt idx="15">
                        <c:v>2015</c:v>
                      </c:pt>
                      <c:pt idx="16">
                        <c:v>2016</c:v>
                      </c:pt>
                      <c:pt idx="17">
                        <c:v>2017</c:v>
                      </c:pt>
                      <c:pt idx="18">
                        <c:v>2018</c:v>
                      </c:pt>
                      <c:pt idx="19">
                        <c:v>2019</c:v>
                      </c:pt>
                      <c:pt idx="20">
                        <c:v>2020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'[Texas Generational Analysis Chart 2000 thru 2019 ACS PUMS Data.xlsx]Chart Data'!$C$27:$C$47</c15:sqref>
                        </c15:formulaRef>
                      </c:ext>
                    </c:extLst>
                    <c:numCache>
                      <c:formatCode>0.0%</c:formatCode>
                      <c:ptCount val="21"/>
                      <c:pt idx="0">
                        <c:v>0.11754017482479998</c:v>
                      </c:pt>
                      <c:pt idx="1">
                        <c:v>0.10775499517701273</c:v>
                      </c:pt>
                      <c:pt idx="2">
                        <c:v>9.6378468632030048E-2</c:v>
                      </c:pt>
                      <c:pt idx="3">
                        <c:v>8.7367162996847159E-2</c:v>
                      </c:pt>
                      <c:pt idx="4">
                        <c:v>8.0815724485187423E-2</c:v>
                      </c:pt>
                      <c:pt idx="5">
                        <c:v>7.2193075572812973E-2</c:v>
                      </c:pt>
                      <c:pt idx="6">
                        <c:v>6.152034738093471E-2</c:v>
                      </c:pt>
                      <c:pt idx="7">
                        <c:v>5.6059712708091493E-2</c:v>
                      </c:pt>
                      <c:pt idx="8">
                        <c:v>4.841442654760722E-2</c:v>
                      </c:pt>
                      <c:pt idx="9">
                        <c:v>4.3384297291940814E-2</c:v>
                      </c:pt>
                      <c:pt idx="10">
                        <c:v>3.627809911116104E-2</c:v>
                      </c:pt>
                      <c:pt idx="11">
                        <c:v>3.1085610362656283E-2</c:v>
                      </c:pt>
                      <c:pt idx="12">
                        <c:v>2.8452570458817751E-2</c:v>
                      </c:pt>
                      <c:pt idx="13">
                        <c:v>2.4548248328106995E-2</c:v>
                      </c:pt>
                      <c:pt idx="14">
                        <c:v>2.1218063955999563E-2</c:v>
                      </c:pt>
                      <c:pt idx="15">
                        <c:v>1.800326376341788E-2</c:v>
                      </c:pt>
                      <c:pt idx="16">
                        <c:v>1.5240289473450314E-2</c:v>
                      </c:pt>
                      <c:pt idx="17">
                        <c:v>1.3050474773966718E-2</c:v>
                      </c:pt>
                      <c:pt idx="18">
                        <c:v>1.1608217727865638E-2</c:v>
                      </c:pt>
                      <c:pt idx="19">
                        <c:v>9.6504627952153296E-3</c:v>
                      </c:pt>
                      <c:pt idx="20">
                        <c:v>9.6925113460539433E-3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4C3D-45A7-AFBB-DE91CB591180}"/>
                  </c:ext>
                </c:extLst>
              </c15:ser>
            </c15:filteredBarSeries>
          </c:ext>
        </c:extLst>
      </c:barChart>
      <c:dateAx>
        <c:axId val="70043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2940000"/>
          <a:lstStyle/>
          <a:p>
            <a:pPr>
              <a:defRPr sz="1600" b="1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70044672"/>
        <c:crossesAt val="0"/>
        <c:auto val="0"/>
        <c:lblOffset val="100"/>
        <c:baseTimeUnit val="days"/>
      </c:dateAx>
      <c:valAx>
        <c:axId val="70044672"/>
        <c:scaling>
          <c:orientation val="minMax"/>
          <c:min val="0"/>
        </c:scaling>
        <c:delete val="0"/>
        <c:axPos val="l"/>
        <c:majorGridlines/>
        <c:numFmt formatCode="0%" sourceLinked="0"/>
        <c:majorTickMark val="out"/>
        <c:minorTickMark val="none"/>
        <c:tickLblPos val="low"/>
        <c:spPr>
          <a:ln w="9525">
            <a:noFill/>
          </a:ln>
        </c:spPr>
        <c:txPr>
          <a:bodyPr anchor="ctr" anchorCtr="1"/>
          <a:lstStyle/>
          <a:p>
            <a:pPr>
              <a:defRPr sz="1600" b="1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70043136"/>
        <c:crosses val="autoZero"/>
        <c:crossBetween val="between"/>
      </c:valAx>
      <c:spPr>
        <a:noFill/>
        <a:ln w="12700">
          <a:solidFill>
            <a:schemeClr val="tx1"/>
          </a:solidFill>
        </a:ln>
      </c:spPr>
    </c:plotArea>
    <c:legend>
      <c:legendPos val="b"/>
      <c:layout>
        <c:manualLayout>
          <c:xMode val="edge"/>
          <c:yMode val="edge"/>
          <c:x val="0.19911720811657194"/>
          <c:y val="7.3400249328483866E-2"/>
          <c:w val="0.68061761957751699"/>
          <c:h val="4.5767351418115658E-2"/>
        </c:manualLayout>
      </c:layout>
      <c:overlay val="0"/>
      <c:spPr>
        <a:ln>
          <a:solidFill>
            <a:sysClr val="windowText" lastClr="000000"/>
          </a:solidFill>
        </a:ln>
      </c:spPr>
      <c:txPr>
        <a:bodyPr/>
        <a:lstStyle/>
        <a:p>
          <a:pPr>
            <a:defRPr sz="180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ln w="34925">
      <a:solidFill>
        <a:sysClr val="windowText" lastClr="000000"/>
      </a:solidFill>
    </a:ln>
  </c:sp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18564146689231"/>
          <c:y val="3.5476174085397494E-2"/>
          <c:w val="0.81881307673423143"/>
          <c:h val="0.79799105621820676"/>
        </c:manualLayout>
      </c:layout>
      <c:lineChart>
        <c:grouping val="standar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Quits</c:v>
                </c:pt>
              </c:strCache>
            </c:strRef>
          </c:tx>
          <c:spPr>
            <a:ln w="38100" cap="rnd">
              <a:solidFill>
                <a:srgbClr val="24EE24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Sheet1!$A$5:$A$52</c:f>
              <c:numCache>
                <c:formatCode>mmm\-yy</c:formatCode>
                <c:ptCount val="48"/>
                <c:pt idx="0">
                  <c:v>43191</c:v>
                </c:pt>
                <c:pt idx="1">
                  <c:v>43221</c:v>
                </c:pt>
                <c:pt idx="2">
                  <c:v>43252</c:v>
                </c:pt>
                <c:pt idx="3">
                  <c:v>43282</c:v>
                </c:pt>
                <c:pt idx="4">
                  <c:v>43313</c:v>
                </c:pt>
                <c:pt idx="5">
                  <c:v>43344</c:v>
                </c:pt>
                <c:pt idx="6">
                  <c:v>43374</c:v>
                </c:pt>
                <c:pt idx="7">
                  <c:v>43405</c:v>
                </c:pt>
                <c:pt idx="8">
                  <c:v>43435</c:v>
                </c:pt>
                <c:pt idx="9">
                  <c:v>43466</c:v>
                </c:pt>
                <c:pt idx="10">
                  <c:v>43497</c:v>
                </c:pt>
                <c:pt idx="11">
                  <c:v>43525</c:v>
                </c:pt>
                <c:pt idx="12">
                  <c:v>43556</c:v>
                </c:pt>
                <c:pt idx="13">
                  <c:v>43586</c:v>
                </c:pt>
                <c:pt idx="14">
                  <c:v>43617</c:v>
                </c:pt>
                <c:pt idx="15">
                  <c:v>43647</c:v>
                </c:pt>
                <c:pt idx="16">
                  <c:v>43678</c:v>
                </c:pt>
                <c:pt idx="17">
                  <c:v>43709</c:v>
                </c:pt>
                <c:pt idx="18">
                  <c:v>43739</c:v>
                </c:pt>
                <c:pt idx="19">
                  <c:v>43770</c:v>
                </c:pt>
                <c:pt idx="20">
                  <c:v>43800</c:v>
                </c:pt>
                <c:pt idx="21">
                  <c:v>43831</c:v>
                </c:pt>
                <c:pt idx="22">
                  <c:v>43862</c:v>
                </c:pt>
                <c:pt idx="23">
                  <c:v>43891</c:v>
                </c:pt>
                <c:pt idx="24">
                  <c:v>43922</c:v>
                </c:pt>
                <c:pt idx="25">
                  <c:v>43952</c:v>
                </c:pt>
                <c:pt idx="26">
                  <c:v>43983</c:v>
                </c:pt>
                <c:pt idx="27">
                  <c:v>44013</c:v>
                </c:pt>
                <c:pt idx="28">
                  <c:v>44044</c:v>
                </c:pt>
                <c:pt idx="29">
                  <c:v>44075</c:v>
                </c:pt>
                <c:pt idx="30">
                  <c:v>44105</c:v>
                </c:pt>
                <c:pt idx="31">
                  <c:v>44136</c:v>
                </c:pt>
                <c:pt idx="32">
                  <c:v>44166</c:v>
                </c:pt>
                <c:pt idx="33">
                  <c:v>44197</c:v>
                </c:pt>
                <c:pt idx="34">
                  <c:v>44228</c:v>
                </c:pt>
                <c:pt idx="35">
                  <c:v>44256</c:v>
                </c:pt>
                <c:pt idx="36">
                  <c:v>44287</c:v>
                </c:pt>
                <c:pt idx="37">
                  <c:v>44317</c:v>
                </c:pt>
                <c:pt idx="38">
                  <c:v>44348</c:v>
                </c:pt>
                <c:pt idx="39">
                  <c:v>44378</c:v>
                </c:pt>
                <c:pt idx="40">
                  <c:v>44409</c:v>
                </c:pt>
                <c:pt idx="41">
                  <c:v>44440</c:v>
                </c:pt>
                <c:pt idx="42">
                  <c:v>44470</c:v>
                </c:pt>
                <c:pt idx="43">
                  <c:v>44501</c:v>
                </c:pt>
                <c:pt idx="44">
                  <c:v>44531</c:v>
                </c:pt>
                <c:pt idx="45">
                  <c:v>44562</c:v>
                </c:pt>
                <c:pt idx="46">
                  <c:v>44593</c:v>
                </c:pt>
                <c:pt idx="47">
                  <c:v>44621</c:v>
                </c:pt>
              </c:numCache>
            </c:numRef>
          </c:cat>
          <c:val>
            <c:numRef>
              <c:f>Sheet1!$C$2:$C$52</c:f>
              <c:numCache>
                <c:formatCode>#,##0</c:formatCode>
                <c:ptCount val="51"/>
                <c:pt idx="0">
                  <c:v>3034000</c:v>
                </c:pt>
                <c:pt idx="1">
                  <c:v>3200000</c:v>
                </c:pt>
                <c:pt idx="2">
                  <c:v>3305000</c:v>
                </c:pt>
                <c:pt idx="3">
                  <c:v>3366000</c:v>
                </c:pt>
                <c:pt idx="4">
                  <c:v>3401000</c:v>
                </c:pt>
                <c:pt idx="5">
                  <c:v>3401000</c:v>
                </c:pt>
                <c:pt idx="6">
                  <c:v>3444000</c:v>
                </c:pt>
                <c:pt idx="7">
                  <c:v>3476000</c:v>
                </c:pt>
                <c:pt idx="8">
                  <c:v>3424000</c:v>
                </c:pt>
                <c:pt idx="9">
                  <c:v>3460000</c:v>
                </c:pt>
                <c:pt idx="10">
                  <c:v>3435000</c:v>
                </c:pt>
                <c:pt idx="11">
                  <c:v>3381000</c:v>
                </c:pt>
                <c:pt idx="12">
                  <c:v>3521000</c:v>
                </c:pt>
                <c:pt idx="13">
                  <c:v>3543000</c:v>
                </c:pt>
                <c:pt idx="14">
                  <c:v>3524000</c:v>
                </c:pt>
                <c:pt idx="15">
                  <c:v>3494000</c:v>
                </c:pt>
                <c:pt idx="16">
                  <c:v>3487000</c:v>
                </c:pt>
                <c:pt idx="17">
                  <c:v>3527000</c:v>
                </c:pt>
                <c:pt idx="18">
                  <c:v>3627000</c:v>
                </c:pt>
                <c:pt idx="19">
                  <c:v>3591000</c:v>
                </c:pt>
                <c:pt idx="20">
                  <c:v>3449000</c:v>
                </c:pt>
                <c:pt idx="21">
                  <c:v>3414000</c:v>
                </c:pt>
                <c:pt idx="22">
                  <c:v>3482000</c:v>
                </c:pt>
                <c:pt idx="23">
                  <c:v>3487000</c:v>
                </c:pt>
                <c:pt idx="24">
                  <c:v>3568000</c:v>
                </c:pt>
                <c:pt idx="25">
                  <c:v>3430000</c:v>
                </c:pt>
                <c:pt idx="26">
                  <c:v>2902000</c:v>
                </c:pt>
                <c:pt idx="27">
                  <c:v>2107000</c:v>
                </c:pt>
                <c:pt idx="28">
                  <c:v>2206000</c:v>
                </c:pt>
                <c:pt idx="29">
                  <c:v>2646000</c:v>
                </c:pt>
                <c:pt idx="30">
                  <c:v>3182000</c:v>
                </c:pt>
                <c:pt idx="31">
                  <c:v>2987000</c:v>
                </c:pt>
                <c:pt idx="32">
                  <c:v>3307000</c:v>
                </c:pt>
                <c:pt idx="33">
                  <c:v>3352000</c:v>
                </c:pt>
                <c:pt idx="34">
                  <c:v>3296000</c:v>
                </c:pt>
                <c:pt idx="35">
                  <c:v>3407000</c:v>
                </c:pt>
                <c:pt idx="36">
                  <c:v>3306000</c:v>
                </c:pt>
                <c:pt idx="37">
                  <c:v>3383000</c:v>
                </c:pt>
                <c:pt idx="38">
                  <c:v>3568000</c:v>
                </c:pt>
                <c:pt idx="39">
                  <c:v>3992000</c:v>
                </c:pt>
                <c:pt idx="40">
                  <c:v>3630000</c:v>
                </c:pt>
                <c:pt idx="41">
                  <c:v>3870000</c:v>
                </c:pt>
                <c:pt idx="42">
                  <c:v>4028000</c:v>
                </c:pt>
                <c:pt idx="43">
                  <c:v>4270000</c:v>
                </c:pt>
                <c:pt idx="44">
                  <c:v>4362000</c:v>
                </c:pt>
                <c:pt idx="45">
                  <c:v>4132000</c:v>
                </c:pt>
                <c:pt idx="46">
                  <c:v>4510000</c:v>
                </c:pt>
                <c:pt idx="47">
                  <c:v>4403000</c:v>
                </c:pt>
                <c:pt idx="48">
                  <c:v>4258000</c:v>
                </c:pt>
                <c:pt idx="49">
                  <c:v>4384000</c:v>
                </c:pt>
                <c:pt idx="50">
                  <c:v>4536000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0A7-43E2-BB74-341545608432}"/>
            </c:ext>
          </c:extLst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Layoffs</c:v>
                </c:pt>
              </c:strCache>
            </c:strRef>
          </c:tx>
          <c:spPr>
            <a:ln w="38100" cap="rnd">
              <a:solidFill>
                <a:srgbClr val="FF33CC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Sheet1!$A$5:$A$52</c:f>
              <c:numCache>
                <c:formatCode>mmm\-yy</c:formatCode>
                <c:ptCount val="48"/>
                <c:pt idx="0">
                  <c:v>43191</c:v>
                </c:pt>
                <c:pt idx="1">
                  <c:v>43221</c:v>
                </c:pt>
                <c:pt idx="2">
                  <c:v>43252</c:v>
                </c:pt>
                <c:pt idx="3">
                  <c:v>43282</c:v>
                </c:pt>
                <c:pt idx="4">
                  <c:v>43313</c:v>
                </c:pt>
                <c:pt idx="5">
                  <c:v>43344</c:v>
                </c:pt>
                <c:pt idx="6">
                  <c:v>43374</c:v>
                </c:pt>
                <c:pt idx="7">
                  <c:v>43405</c:v>
                </c:pt>
                <c:pt idx="8">
                  <c:v>43435</c:v>
                </c:pt>
                <c:pt idx="9">
                  <c:v>43466</c:v>
                </c:pt>
                <c:pt idx="10">
                  <c:v>43497</c:v>
                </c:pt>
                <c:pt idx="11">
                  <c:v>43525</c:v>
                </c:pt>
                <c:pt idx="12">
                  <c:v>43556</c:v>
                </c:pt>
                <c:pt idx="13">
                  <c:v>43586</c:v>
                </c:pt>
                <c:pt idx="14">
                  <c:v>43617</c:v>
                </c:pt>
                <c:pt idx="15">
                  <c:v>43647</c:v>
                </c:pt>
                <c:pt idx="16">
                  <c:v>43678</c:v>
                </c:pt>
                <c:pt idx="17">
                  <c:v>43709</c:v>
                </c:pt>
                <c:pt idx="18">
                  <c:v>43739</c:v>
                </c:pt>
                <c:pt idx="19">
                  <c:v>43770</c:v>
                </c:pt>
                <c:pt idx="20">
                  <c:v>43800</c:v>
                </c:pt>
                <c:pt idx="21">
                  <c:v>43831</c:v>
                </c:pt>
                <c:pt idx="22">
                  <c:v>43862</c:v>
                </c:pt>
                <c:pt idx="23">
                  <c:v>43891</c:v>
                </c:pt>
                <c:pt idx="24">
                  <c:v>43922</c:v>
                </c:pt>
                <c:pt idx="25">
                  <c:v>43952</c:v>
                </c:pt>
                <c:pt idx="26">
                  <c:v>43983</c:v>
                </c:pt>
                <c:pt idx="27">
                  <c:v>44013</c:v>
                </c:pt>
                <c:pt idx="28">
                  <c:v>44044</c:v>
                </c:pt>
                <c:pt idx="29">
                  <c:v>44075</c:v>
                </c:pt>
                <c:pt idx="30">
                  <c:v>44105</c:v>
                </c:pt>
                <c:pt idx="31">
                  <c:v>44136</c:v>
                </c:pt>
                <c:pt idx="32">
                  <c:v>44166</c:v>
                </c:pt>
                <c:pt idx="33">
                  <c:v>44197</c:v>
                </c:pt>
                <c:pt idx="34">
                  <c:v>44228</c:v>
                </c:pt>
                <c:pt idx="35">
                  <c:v>44256</c:v>
                </c:pt>
                <c:pt idx="36">
                  <c:v>44287</c:v>
                </c:pt>
                <c:pt idx="37">
                  <c:v>44317</c:v>
                </c:pt>
                <c:pt idx="38">
                  <c:v>44348</c:v>
                </c:pt>
                <c:pt idx="39">
                  <c:v>44378</c:v>
                </c:pt>
                <c:pt idx="40">
                  <c:v>44409</c:v>
                </c:pt>
                <c:pt idx="41">
                  <c:v>44440</c:v>
                </c:pt>
                <c:pt idx="42">
                  <c:v>44470</c:v>
                </c:pt>
                <c:pt idx="43">
                  <c:v>44501</c:v>
                </c:pt>
                <c:pt idx="44">
                  <c:v>44531</c:v>
                </c:pt>
                <c:pt idx="45">
                  <c:v>44562</c:v>
                </c:pt>
                <c:pt idx="46">
                  <c:v>44593</c:v>
                </c:pt>
                <c:pt idx="47">
                  <c:v>44621</c:v>
                </c:pt>
              </c:numCache>
            </c:numRef>
          </c:cat>
          <c:val>
            <c:numRef>
              <c:f>Sheet1!$D$5:$D$52</c:f>
              <c:numCache>
                <c:formatCode>#,##0</c:formatCode>
                <c:ptCount val="48"/>
                <c:pt idx="0">
                  <c:v>1741000</c:v>
                </c:pt>
                <c:pt idx="1">
                  <c:v>1767000</c:v>
                </c:pt>
                <c:pt idx="2">
                  <c:v>1793000</c:v>
                </c:pt>
                <c:pt idx="3">
                  <c:v>1791000</c:v>
                </c:pt>
                <c:pt idx="4">
                  <c:v>1838000</c:v>
                </c:pt>
                <c:pt idx="5">
                  <c:v>1778000</c:v>
                </c:pt>
                <c:pt idx="6">
                  <c:v>1824000</c:v>
                </c:pt>
                <c:pt idx="7">
                  <c:v>1905000</c:v>
                </c:pt>
                <c:pt idx="8">
                  <c:v>1824000</c:v>
                </c:pt>
                <c:pt idx="9">
                  <c:v>1689000</c:v>
                </c:pt>
                <c:pt idx="10">
                  <c:v>1769000</c:v>
                </c:pt>
                <c:pt idx="11">
                  <c:v>1721000</c:v>
                </c:pt>
                <c:pt idx="12">
                  <c:v>1954000</c:v>
                </c:pt>
                <c:pt idx="13">
                  <c:v>1776000</c:v>
                </c:pt>
                <c:pt idx="14">
                  <c:v>1771000</c:v>
                </c:pt>
                <c:pt idx="15">
                  <c:v>1826000</c:v>
                </c:pt>
                <c:pt idx="16">
                  <c:v>1825000</c:v>
                </c:pt>
                <c:pt idx="17">
                  <c:v>1982000</c:v>
                </c:pt>
                <c:pt idx="18">
                  <c:v>1793000</c:v>
                </c:pt>
                <c:pt idx="19">
                  <c:v>1788000</c:v>
                </c:pt>
                <c:pt idx="20">
                  <c:v>1952000</c:v>
                </c:pt>
                <c:pt idx="21">
                  <c:v>1788000</c:v>
                </c:pt>
                <c:pt idx="22">
                  <c:v>1953000</c:v>
                </c:pt>
                <c:pt idx="23">
                  <c:v>13046000</c:v>
                </c:pt>
                <c:pt idx="24">
                  <c:v>9307000</c:v>
                </c:pt>
                <c:pt idx="25">
                  <c:v>2096000</c:v>
                </c:pt>
                <c:pt idx="26">
                  <c:v>2204000</c:v>
                </c:pt>
                <c:pt idx="27">
                  <c:v>1845000</c:v>
                </c:pt>
                <c:pt idx="28">
                  <c:v>1573000</c:v>
                </c:pt>
                <c:pt idx="29">
                  <c:v>1555000</c:v>
                </c:pt>
                <c:pt idx="30">
                  <c:v>1728000</c:v>
                </c:pt>
                <c:pt idx="31">
                  <c:v>2123000</c:v>
                </c:pt>
                <c:pt idx="32">
                  <c:v>1823000</c:v>
                </c:pt>
                <c:pt idx="33">
                  <c:v>1724000</c:v>
                </c:pt>
                <c:pt idx="34">
                  <c:v>1723000</c:v>
                </c:pt>
                <c:pt idx="35">
                  <c:v>1525000</c:v>
                </c:pt>
                <c:pt idx="36">
                  <c:v>1450000</c:v>
                </c:pt>
                <c:pt idx="37">
                  <c:v>1353000</c:v>
                </c:pt>
                <c:pt idx="38">
                  <c:v>1354000</c:v>
                </c:pt>
                <c:pt idx="39">
                  <c:v>1423000</c:v>
                </c:pt>
                <c:pt idx="40">
                  <c:v>1385000</c:v>
                </c:pt>
                <c:pt idx="41">
                  <c:v>1396000</c:v>
                </c:pt>
                <c:pt idx="42">
                  <c:v>1342000</c:v>
                </c:pt>
                <c:pt idx="43">
                  <c:v>1295000</c:v>
                </c:pt>
                <c:pt idx="44">
                  <c:v>1262000</c:v>
                </c:pt>
                <c:pt idx="45">
                  <c:v>1403000</c:v>
                </c:pt>
                <c:pt idx="46">
                  <c:v>1354000</c:v>
                </c:pt>
                <c:pt idx="47">
                  <c:v>1405000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0A7-43E2-BB74-341545608432}"/>
            </c:ext>
          </c:extLst>
        </c:ser>
        <c:ser>
          <c:idx val="2"/>
          <c:order val="2"/>
          <c:tx>
            <c:strRef>
              <c:f>Sheet1!$E$1</c:f>
              <c:strCache>
                <c:ptCount val="1"/>
                <c:pt idx="0">
                  <c:v>Total job openings</c:v>
                </c:pt>
              </c:strCache>
            </c:strRef>
          </c:tx>
          <c:spPr>
            <a:ln w="412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Sheet1!$A$5:$A$52</c:f>
              <c:numCache>
                <c:formatCode>mmm\-yy</c:formatCode>
                <c:ptCount val="48"/>
                <c:pt idx="0">
                  <c:v>43191</c:v>
                </c:pt>
                <c:pt idx="1">
                  <c:v>43221</c:v>
                </c:pt>
                <c:pt idx="2">
                  <c:v>43252</c:v>
                </c:pt>
                <c:pt idx="3">
                  <c:v>43282</c:v>
                </c:pt>
                <c:pt idx="4">
                  <c:v>43313</c:v>
                </c:pt>
                <c:pt idx="5">
                  <c:v>43344</c:v>
                </c:pt>
                <c:pt idx="6">
                  <c:v>43374</c:v>
                </c:pt>
                <c:pt idx="7">
                  <c:v>43405</c:v>
                </c:pt>
                <c:pt idx="8">
                  <c:v>43435</c:v>
                </c:pt>
                <c:pt idx="9">
                  <c:v>43466</c:v>
                </c:pt>
                <c:pt idx="10">
                  <c:v>43497</c:v>
                </c:pt>
                <c:pt idx="11">
                  <c:v>43525</c:v>
                </c:pt>
                <c:pt idx="12">
                  <c:v>43556</c:v>
                </c:pt>
                <c:pt idx="13">
                  <c:v>43586</c:v>
                </c:pt>
                <c:pt idx="14">
                  <c:v>43617</c:v>
                </c:pt>
                <c:pt idx="15">
                  <c:v>43647</c:v>
                </c:pt>
                <c:pt idx="16">
                  <c:v>43678</c:v>
                </c:pt>
                <c:pt idx="17">
                  <c:v>43709</c:v>
                </c:pt>
                <c:pt idx="18">
                  <c:v>43739</c:v>
                </c:pt>
                <c:pt idx="19">
                  <c:v>43770</c:v>
                </c:pt>
                <c:pt idx="20">
                  <c:v>43800</c:v>
                </c:pt>
                <c:pt idx="21">
                  <c:v>43831</c:v>
                </c:pt>
                <c:pt idx="22">
                  <c:v>43862</c:v>
                </c:pt>
                <c:pt idx="23">
                  <c:v>43891</c:v>
                </c:pt>
                <c:pt idx="24">
                  <c:v>43922</c:v>
                </c:pt>
                <c:pt idx="25">
                  <c:v>43952</c:v>
                </c:pt>
                <c:pt idx="26">
                  <c:v>43983</c:v>
                </c:pt>
                <c:pt idx="27">
                  <c:v>44013</c:v>
                </c:pt>
                <c:pt idx="28">
                  <c:v>44044</c:v>
                </c:pt>
                <c:pt idx="29">
                  <c:v>44075</c:v>
                </c:pt>
                <c:pt idx="30">
                  <c:v>44105</c:v>
                </c:pt>
                <c:pt idx="31">
                  <c:v>44136</c:v>
                </c:pt>
                <c:pt idx="32">
                  <c:v>44166</c:v>
                </c:pt>
                <c:pt idx="33">
                  <c:v>44197</c:v>
                </c:pt>
                <c:pt idx="34">
                  <c:v>44228</c:v>
                </c:pt>
                <c:pt idx="35">
                  <c:v>44256</c:v>
                </c:pt>
                <c:pt idx="36">
                  <c:v>44287</c:v>
                </c:pt>
                <c:pt idx="37">
                  <c:v>44317</c:v>
                </c:pt>
                <c:pt idx="38">
                  <c:v>44348</c:v>
                </c:pt>
                <c:pt idx="39">
                  <c:v>44378</c:v>
                </c:pt>
                <c:pt idx="40">
                  <c:v>44409</c:v>
                </c:pt>
                <c:pt idx="41">
                  <c:v>44440</c:v>
                </c:pt>
                <c:pt idx="42">
                  <c:v>44470</c:v>
                </c:pt>
                <c:pt idx="43">
                  <c:v>44501</c:v>
                </c:pt>
                <c:pt idx="44">
                  <c:v>44531</c:v>
                </c:pt>
                <c:pt idx="45">
                  <c:v>44562</c:v>
                </c:pt>
                <c:pt idx="46">
                  <c:v>44593</c:v>
                </c:pt>
                <c:pt idx="47">
                  <c:v>44621</c:v>
                </c:pt>
              </c:numCache>
            </c:numRef>
          </c:cat>
          <c:val>
            <c:numRef>
              <c:f>Sheet1!$E$5:$E$52</c:f>
              <c:numCache>
                <c:formatCode>#,##0</c:formatCode>
                <c:ptCount val="48"/>
                <c:pt idx="0">
                  <c:v>6910000</c:v>
                </c:pt>
                <c:pt idx="1">
                  <c:v>6987000</c:v>
                </c:pt>
                <c:pt idx="2">
                  <c:v>7271000</c:v>
                </c:pt>
                <c:pt idx="3">
                  <c:v>7209000</c:v>
                </c:pt>
                <c:pt idx="4">
                  <c:v>7204000</c:v>
                </c:pt>
                <c:pt idx="5">
                  <c:v>7352000</c:v>
                </c:pt>
                <c:pt idx="6">
                  <c:v>7295000</c:v>
                </c:pt>
                <c:pt idx="7">
                  <c:v>7574000</c:v>
                </c:pt>
                <c:pt idx="8">
                  <c:v>7436000</c:v>
                </c:pt>
                <c:pt idx="9">
                  <c:v>7478000</c:v>
                </c:pt>
                <c:pt idx="10">
                  <c:v>7058000</c:v>
                </c:pt>
                <c:pt idx="11">
                  <c:v>7332000</c:v>
                </c:pt>
                <c:pt idx="12">
                  <c:v>7257000</c:v>
                </c:pt>
                <c:pt idx="13">
                  <c:v>7279000</c:v>
                </c:pt>
                <c:pt idx="14">
                  <c:v>7165000</c:v>
                </c:pt>
                <c:pt idx="15">
                  <c:v>7137000</c:v>
                </c:pt>
                <c:pt idx="16">
                  <c:v>7150000</c:v>
                </c:pt>
                <c:pt idx="17">
                  <c:v>7100000</c:v>
                </c:pt>
                <c:pt idx="18">
                  <c:v>7340000</c:v>
                </c:pt>
                <c:pt idx="19">
                  <c:v>6915000</c:v>
                </c:pt>
                <c:pt idx="20">
                  <c:v>6730000</c:v>
                </c:pt>
                <c:pt idx="21">
                  <c:v>7154000</c:v>
                </c:pt>
                <c:pt idx="22">
                  <c:v>7012000</c:v>
                </c:pt>
                <c:pt idx="23">
                  <c:v>5769000</c:v>
                </c:pt>
                <c:pt idx="24">
                  <c:v>4630000</c:v>
                </c:pt>
                <c:pt idx="25">
                  <c:v>5447000</c:v>
                </c:pt>
                <c:pt idx="26">
                  <c:v>6112000</c:v>
                </c:pt>
                <c:pt idx="27">
                  <c:v>6717000</c:v>
                </c:pt>
                <c:pt idx="28">
                  <c:v>6451000</c:v>
                </c:pt>
                <c:pt idx="29">
                  <c:v>6611000</c:v>
                </c:pt>
                <c:pt idx="30">
                  <c:v>6873000</c:v>
                </c:pt>
                <c:pt idx="31">
                  <c:v>6766000</c:v>
                </c:pt>
                <c:pt idx="32">
                  <c:v>6752000</c:v>
                </c:pt>
                <c:pt idx="33">
                  <c:v>7099000</c:v>
                </c:pt>
                <c:pt idx="34">
                  <c:v>7526000</c:v>
                </c:pt>
                <c:pt idx="35">
                  <c:v>8288000</c:v>
                </c:pt>
                <c:pt idx="36">
                  <c:v>9193000</c:v>
                </c:pt>
                <c:pt idx="37">
                  <c:v>9483000</c:v>
                </c:pt>
                <c:pt idx="38">
                  <c:v>10185000</c:v>
                </c:pt>
                <c:pt idx="39">
                  <c:v>11098000</c:v>
                </c:pt>
                <c:pt idx="40">
                  <c:v>10629000</c:v>
                </c:pt>
                <c:pt idx="41">
                  <c:v>10602000</c:v>
                </c:pt>
                <c:pt idx="42">
                  <c:v>11094000</c:v>
                </c:pt>
                <c:pt idx="43">
                  <c:v>10922000</c:v>
                </c:pt>
                <c:pt idx="44">
                  <c:v>11448000</c:v>
                </c:pt>
                <c:pt idx="45">
                  <c:v>11283000</c:v>
                </c:pt>
                <c:pt idx="46">
                  <c:v>11344000</c:v>
                </c:pt>
                <c:pt idx="47">
                  <c:v>11549000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0A7-43E2-BB74-341545608432}"/>
            </c:ext>
          </c:extLst>
        </c:ser>
        <c:ser>
          <c:idx val="3"/>
          <c:order val="3"/>
          <c:tx>
            <c:strRef>
              <c:f>Sheet1!$F$1</c:f>
              <c:strCache>
                <c:ptCount val="1"/>
                <c:pt idx="0">
                  <c:v>Total hires</c:v>
                </c:pt>
              </c:strCache>
            </c:strRef>
          </c:tx>
          <c:spPr>
            <a:ln w="41275" cap="rnd">
              <a:solidFill>
                <a:srgbClr val="0000FF"/>
              </a:solidFill>
              <a:round/>
            </a:ln>
            <a:effectLst/>
          </c:spPr>
          <c:marker>
            <c:symbol val="none"/>
          </c:marker>
          <c:cat>
            <c:numRef>
              <c:f>Sheet1!$A$5:$A$52</c:f>
              <c:numCache>
                <c:formatCode>mmm\-yy</c:formatCode>
                <c:ptCount val="48"/>
                <c:pt idx="0">
                  <c:v>43191</c:v>
                </c:pt>
                <c:pt idx="1">
                  <c:v>43221</c:v>
                </c:pt>
                <c:pt idx="2">
                  <c:v>43252</c:v>
                </c:pt>
                <c:pt idx="3">
                  <c:v>43282</c:v>
                </c:pt>
                <c:pt idx="4">
                  <c:v>43313</c:v>
                </c:pt>
                <c:pt idx="5">
                  <c:v>43344</c:v>
                </c:pt>
                <c:pt idx="6">
                  <c:v>43374</c:v>
                </c:pt>
                <c:pt idx="7">
                  <c:v>43405</c:v>
                </c:pt>
                <c:pt idx="8">
                  <c:v>43435</c:v>
                </c:pt>
                <c:pt idx="9">
                  <c:v>43466</c:v>
                </c:pt>
                <c:pt idx="10">
                  <c:v>43497</c:v>
                </c:pt>
                <c:pt idx="11">
                  <c:v>43525</c:v>
                </c:pt>
                <c:pt idx="12">
                  <c:v>43556</c:v>
                </c:pt>
                <c:pt idx="13">
                  <c:v>43586</c:v>
                </c:pt>
                <c:pt idx="14">
                  <c:v>43617</c:v>
                </c:pt>
                <c:pt idx="15">
                  <c:v>43647</c:v>
                </c:pt>
                <c:pt idx="16">
                  <c:v>43678</c:v>
                </c:pt>
                <c:pt idx="17">
                  <c:v>43709</c:v>
                </c:pt>
                <c:pt idx="18">
                  <c:v>43739</c:v>
                </c:pt>
                <c:pt idx="19">
                  <c:v>43770</c:v>
                </c:pt>
                <c:pt idx="20">
                  <c:v>43800</c:v>
                </c:pt>
                <c:pt idx="21">
                  <c:v>43831</c:v>
                </c:pt>
                <c:pt idx="22">
                  <c:v>43862</c:v>
                </c:pt>
                <c:pt idx="23">
                  <c:v>43891</c:v>
                </c:pt>
                <c:pt idx="24">
                  <c:v>43922</c:v>
                </c:pt>
                <c:pt idx="25">
                  <c:v>43952</c:v>
                </c:pt>
                <c:pt idx="26">
                  <c:v>43983</c:v>
                </c:pt>
                <c:pt idx="27">
                  <c:v>44013</c:v>
                </c:pt>
                <c:pt idx="28">
                  <c:v>44044</c:v>
                </c:pt>
                <c:pt idx="29">
                  <c:v>44075</c:v>
                </c:pt>
                <c:pt idx="30">
                  <c:v>44105</c:v>
                </c:pt>
                <c:pt idx="31">
                  <c:v>44136</c:v>
                </c:pt>
                <c:pt idx="32">
                  <c:v>44166</c:v>
                </c:pt>
                <c:pt idx="33">
                  <c:v>44197</c:v>
                </c:pt>
                <c:pt idx="34">
                  <c:v>44228</c:v>
                </c:pt>
                <c:pt idx="35">
                  <c:v>44256</c:v>
                </c:pt>
                <c:pt idx="36">
                  <c:v>44287</c:v>
                </c:pt>
                <c:pt idx="37">
                  <c:v>44317</c:v>
                </c:pt>
                <c:pt idx="38">
                  <c:v>44348</c:v>
                </c:pt>
                <c:pt idx="39">
                  <c:v>44378</c:v>
                </c:pt>
                <c:pt idx="40">
                  <c:v>44409</c:v>
                </c:pt>
                <c:pt idx="41">
                  <c:v>44440</c:v>
                </c:pt>
                <c:pt idx="42">
                  <c:v>44470</c:v>
                </c:pt>
                <c:pt idx="43">
                  <c:v>44501</c:v>
                </c:pt>
                <c:pt idx="44">
                  <c:v>44531</c:v>
                </c:pt>
                <c:pt idx="45">
                  <c:v>44562</c:v>
                </c:pt>
                <c:pt idx="46">
                  <c:v>44593</c:v>
                </c:pt>
                <c:pt idx="47">
                  <c:v>44621</c:v>
                </c:pt>
              </c:numCache>
            </c:numRef>
          </c:cat>
          <c:val>
            <c:numRef>
              <c:f>Sheet1!$F$5:$F$52</c:f>
              <c:numCache>
                <c:formatCode>#,##0</c:formatCode>
                <c:ptCount val="48"/>
                <c:pt idx="0">
                  <c:v>5610000</c:v>
                </c:pt>
                <c:pt idx="1">
                  <c:v>5865000</c:v>
                </c:pt>
                <c:pt idx="2">
                  <c:v>5777000</c:v>
                </c:pt>
                <c:pt idx="3">
                  <c:v>5707000</c:v>
                </c:pt>
                <c:pt idx="4">
                  <c:v>5863000</c:v>
                </c:pt>
                <c:pt idx="5">
                  <c:v>5616000</c:v>
                </c:pt>
                <c:pt idx="6">
                  <c:v>5876000</c:v>
                </c:pt>
                <c:pt idx="7">
                  <c:v>5815000</c:v>
                </c:pt>
                <c:pt idx="8">
                  <c:v>5709000</c:v>
                </c:pt>
                <c:pt idx="9">
                  <c:v>5741000</c:v>
                </c:pt>
                <c:pt idx="10">
                  <c:v>5668000</c:v>
                </c:pt>
                <c:pt idx="11">
                  <c:v>5684000</c:v>
                </c:pt>
                <c:pt idx="12">
                  <c:v>6051000</c:v>
                </c:pt>
                <c:pt idx="13">
                  <c:v>5719000</c:v>
                </c:pt>
                <c:pt idx="14">
                  <c:v>5776000</c:v>
                </c:pt>
                <c:pt idx="15">
                  <c:v>5987000</c:v>
                </c:pt>
                <c:pt idx="16">
                  <c:v>5907000</c:v>
                </c:pt>
                <c:pt idx="17">
                  <c:v>5970000</c:v>
                </c:pt>
                <c:pt idx="18">
                  <c:v>5799000</c:v>
                </c:pt>
                <c:pt idx="19">
                  <c:v>5842000</c:v>
                </c:pt>
                <c:pt idx="20">
                  <c:v>5882000</c:v>
                </c:pt>
                <c:pt idx="21">
                  <c:v>5974000</c:v>
                </c:pt>
                <c:pt idx="22">
                  <c:v>5979000</c:v>
                </c:pt>
                <c:pt idx="23">
                  <c:v>5132000</c:v>
                </c:pt>
                <c:pt idx="24">
                  <c:v>3942000</c:v>
                </c:pt>
                <c:pt idx="25">
                  <c:v>8272000</c:v>
                </c:pt>
                <c:pt idx="26">
                  <c:v>7697000</c:v>
                </c:pt>
                <c:pt idx="27">
                  <c:v>6237000</c:v>
                </c:pt>
                <c:pt idx="28">
                  <c:v>6431000</c:v>
                </c:pt>
                <c:pt idx="29">
                  <c:v>5932000</c:v>
                </c:pt>
                <c:pt idx="30">
                  <c:v>6035000</c:v>
                </c:pt>
                <c:pt idx="31">
                  <c:v>6019000</c:v>
                </c:pt>
                <c:pt idx="32">
                  <c:v>5411000</c:v>
                </c:pt>
                <c:pt idx="33">
                  <c:v>5465000</c:v>
                </c:pt>
                <c:pt idx="34">
                  <c:v>5794000</c:v>
                </c:pt>
                <c:pt idx="35">
                  <c:v>6006000</c:v>
                </c:pt>
                <c:pt idx="36">
                  <c:v>6012000</c:v>
                </c:pt>
                <c:pt idx="37">
                  <c:v>6022000</c:v>
                </c:pt>
                <c:pt idx="38">
                  <c:v>6827000</c:v>
                </c:pt>
                <c:pt idx="39">
                  <c:v>6761000</c:v>
                </c:pt>
                <c:pt idx="40">
                  <c:v>6497000</c:v>
                </c:pt>
                <c:pt idx="41">
                  <c:v>6546000</c:v>
                </c:pt>
                <c:pt idx="42">
                  <c:v>6460000</c:v>
                </c:pt>
                <c:pt idx="43">
                  <c:v>6705000</c:v>
                </c:pt>
                <c:pt idx="44">
                  <c:v>6450000</c:v>
                </c:pt>
                <c:pt idx="45">
                  <c:v>6426000</c:v>
                </c:pt>
                <c:pt idx="46">
                  <c:v>6832000</c:v>
                </c:pt>
                <c:pt idx="47">
                  <c:v>6737000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0A7-43E2-BB74-3415456084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05002880"/>
        <c:axId val="905003208"/>
        <c:extLst>
          <c:ext xmlns:c15="http://schemas.microsoft.com/office/drawing/2012/chart" uri="{02D57815-91ED-43cb-92C2-25804820EDAC}">
            <c15:filteredLineSeries>
              <c15:ser>
                <c:idx val="4"/>
                <c:order val="4"/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Sheet1!$A$5:$A$52</c15:sqref>
                        </c15:formulaRef>
                      </c:ext>
                    </c:extLst>
                    <c:numCache>
                      <c:formatCode>mmm\-yy</c:formatCode>
                      <c:ptCount val="48"/>
                      <c:pt idx="0">
                        <c:v>43191</c:v>
                      </c:pt>
                      <c:pt idx="1">
                        <c:v>43221</c:v>
                      </c:pt>
                      <c:pt idx="2">
                        <c:v>43252</c:v>
                      </c:pt>
                      <c:pt idx="3">
                        <c:v>43282</c:v>
                      </c:pt>
                      <c:pt idx="4">
                        <c:v>43313</c:v>
                      </c:pt>
                      <c:pt idx="5">
                        <c:v>43344</c:v>
                      </c:pt>
                      <c:pt idx="6">
                        <c:v>43374</c:v>
                      </c:pt>
                      <c:pt idx="7">
                        <c:v>43405</c:v>
                      </c:pt>
                      <c:pt idx="8">
                        <c:v>43435</c:v>
                      </c:pt>
                      <c:pt idx="9">
                        <c:v>43466</c:v>
                      </c:pt>
                      <c:pt idx="10">
                        <c:v>43497</c:v>
                      </c:pt>
                      <c:pt idx="11">
                        <c:v>43525</c:v>
                      </c:pt>
                      <c:pt idx="12">
                        <c:v>43556</c:v>
                      </c:pt>
                      <c:pt idx="13">
                        <c:v>43586</c:v>
                      </c:pt>
                      <c:pt idx="14">
                        <c:v>43617</c:v>
                      </c:pt>
                      <c:pt idx="15">
                        <c:v>43647</c:v>
                      </c:pt>
                      <c:pt idx="16">
                        <c:v>43678</c:v>
                      </c:pt>
                      <c:pt idx="17">
                        <c:v>43709</c:v>
                      </c:pt>
                      <c:pt idx="18">
                        <c:v>43739</c:v>
                      </c:pt>
                      <c:pt idx="19">
                        <c:v>43770</c:v>
                      </c:pt>
                      <c:pt idx="20">
                        <c:v>43800</c:v>
                      </c:pt>
                      <c:pt idx="21">
                        <c:v>43831</c:v>
                      </c:pt>
                      <c:pt idx="22">
                        <c:v>43862</c:v>
                      </c:pt>
                      <c:pt idx="23">
                        <c:v>43891</c:v>
                      </c:pt>
                      <c:pt idx="24">
                        <c:v>43922</c:v>
                      </c:pt>
                      <c:pt idx="25">
                        <c:v>43952</c:v>
                      </c:pt>
                      <c:pt idx="26">
                        <c:v>43983</c:v>
                      </c:pt>
                      <c:pt idx="27">
                        <c:v>44013</c:v>
                      </c:pt>
                      <c:pt idx="28">
                        <c:v>44044</c:v>
                      </c:pt>
                      <c:pt idx="29">
                        <c:v>44075</c:v>
                      </c:pt>
                      <c:pt idx="30">
                        <c:v>44105</c:v>
                      </c:pt>
                      <c:pt idx="31">
                        <c:v>44136</c:v>
                      </c:pt>
                      <c:pt idx="32">
                        <c:v>44166</c:v>
                      </c:pt>
                      <c:pt idx="33">
                        <c:v>44197</c:v>
                      </c:pt>
                      <c:pt idx="34">
                        <c:v>44228</c:v>
                      </c:pt>
                      <c:pt idx="35">
                        <c:v>44256</c:v>
                      </c:pt>
                      <c:pt idx="36">
                        <c:v>44287</c:v>
                      </c:pt>
                      <c:pt idx="37">
                        <c:v>44317</c:v>
                      </c:pt>
                      <c:pt idx="38">
                        <c:v>44348</c:v>
                      </c:pt>
                      <c:pt idx="39">
                        <c:v>44378</c:v>
                      </c:pt>
                      <c:pt idx="40">
                        <c:v>44409</c:v>
                      </c:pt>
                      <c:pt idx="41">
                        <c:v>44440</c:v>
                      </c:pt>
                      <c:pt idx="42">
                        <c:v>44470</c:v>
                      </c:pt>
                      <c:pt idx="43">
                        <c:v>44501</c:v>
                      </c:pt>
                      <c:pt idx="44">
                        <c:v>44531</c:v>
                      </c:pt>
                      <c:pt idx="45">
                        <c:v>44562</c:v>
                      </c:pt>
                      <c:pt idx="46">
                        <c:v>44593</c:v>
                      </c:pt>
                      <c:pt idx="47">
                        <c:v>44621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Sheet1!$F$5:$F$48</c15:sqref>
                        </c15:formulaRef>
                      </c:ext>
                    </c:extLst>
                    <c:numCache>
                      <c:formatCode>#,##0</c:formatCode>
                      <c:ptCount val="44"/>
                      <c:pt idx="0">
                        <c:v>5610000</c:v>
                      </c:pt>
                      <c:pt idx="1">
                        <c:v>5865000</c:v>
                      </c:pt>
                      <c:pt idx="2">
                        <c:v>5777000</c:v>
                      </c:pt>
                      <c:pt idx="3">
                        <c:v>5707000</c:v>
                      </c:pt>
                      <c:pt idx="4">
                        <c:v>5863000</c:v>
                      </c:pt>
                      <c:pt idx="5">
                        <c:v>5616000</c:v>
                      </c:pt>
                      <c:pt idx="6">
                        <c:v>5876000</c:v>
                      </c:pt>
                      <c:pt idx="7">
                        <c:v>5815000</c:v>
                      </c:pt>
                      <c:pt idx="8">
                        <c:v>5709000</c:v>
                      </c:pt>
                      <c:pt idx="9">
                        <c:v>5741000</c:v>
                      </c:pt>
                      <c:pt idx="10">
                        <c:v>5668000</c:v>
                      </c:pt>
                      <c:pt idx="11">
                        <c:v>5684000</c:v>
                      </c:pt>
                      <c:pt idx="12">
                        <c:v>6051000</c:v>
                      </c:pt>
                      <c:pt idx="13">
                        <c:v>5719000</c:v>
                      </c:pt>
                      <c:pt idx="14">
                        <c:v>5776000</c:v>
                      </c:pt>
                      <c:pt idx="15">
                        <c:v>5987000</c:v>
                      </c:pt>
                      <c:pt idx="16">
                        <c:v>5907000</c:v>
                      </c:pt>
                      <c:pt idx="17">
                        <c:v>5970000</c:v>
                      </c:pt>
                      <c:pt idx="18">
                        <c:v>5799000</c:v>
                      </c:pt>
                      <c:pt idx="19">
                        <c:v>5842000</c:v>
                      </c:pt>
                      <c:pt idx="20">
                        <c:v>5882000</c:v>
                      </c:pt>
                      <c:pt idx="21">
                        <c:v>5974000</c:v>
                      </c:pt>
                      <c:pt idx="22">
                        <c:v>5979000</c:v>
                      </c:pt>
                      <c:pt idx="23">
                        <c:v>5132000</c:v>
                      </c:pt>
                      <c:pt idx="24">
                        <c:v>3942000</c:v>
                      </c:pt>
                      <c:pt idx="25">
                        <c:v>8272000</c:v>
                      </c:pt>
                      <c:pt idx="26">
                        <c:v>7697000</c:v>
                      </c:pt>
                      <c:pt idx="27">
                        <c:v>6237000</c:v>
                      </c:pt>
                      <c:pt idx="28">
                        <c:v>6431000</c:v>
                      </c:pt>
                      <c:pt idx="29">
                        <c:v>5932000</c:v>
                      </c:pt>
                      <c:pt idx="30">
                        <c:v>6035000</c:v>
                      </c:pt>
                      <c:pt idx="31">
                        <c:v>6019000</c:v>
                      </c:pt>
                      <c:pt idx="32">
                        <c:v>5411000</c:v>
                      </c:pt>
                      <c:pt idx="33">
                        <c:v>5465000</c:v>
                      </c:pt>
                      <c:pt idx="34">
                        <c:v>5794000</c:v>
                      </c:pt>
                      <c:pt idx="35">
                        <c:v>6006000</c:v>
                      </c:pt>
                      <c:pt idx="36">
                        <c:v>6012000</c:v>
                      </c:pt>
                      <c:pt idx="37">
                        <c:v>6022000</c:v>
                      </c:pt>
                      <c:pt idx="38">
                        <c:v>6827000</c:v>
                      </c:pt>
                      <c:pt idx="39">
                        <c:v>6761000</c:v>
                      </c:pt>
                      <c:pt idx="40">
                        <c:v>6497000</c:v>
                      </c:pt>
                      <c:pt idx="41">
                        <c:v>6546000</c:v>
                      </c:pt>
                      <c:pt idx="42">
                        <c:v>6460000</c:v>
                      </c:pt>
                      <c:pt idx="43">
                        <c:v>6705000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4-10A7-43E2-BB74-341545608432}"/>
                  </c:ext>
                </c:extLst>
              </c15:ser>
            </c15:filteredLineSeries>
          </c:ext>
        </c:extLst>
      </c:lineChart>
      <c:dateAx>
        <c:axId val="905002880"/>
        <c:scaling>
          <c:orientation val="minMax"/>
          <c:max val="44652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58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5003208"/>
        <c:crosses val="autoZero"/>
        <c:auto val="1"/>
        <c:lblOffset val="100"/>
        <c:baseTimeUnit val="months"/>
        <c:majorUnit val="2"/>
        <c:majorTimeUnit val="months"/>
      </c:dateAx>
      <c:valAx>
        <c:axId val="905003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5002880"/>
        <c:crosses val="autoZero"/>
        <c:crossBetween val="between"/>
      </c:valAx>
      <c:spPr>
        <a:pattFill prst="pct10">
          <a:fgClr>
            <a:schemeClr val="accent1"/>
          </a:fgClr>
          <a:bgClr>
            <a:schemeClr val="bg1"/>
          </a:bgClr>
        </a:patt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129268899773962"/>
          <c:y val="1.9191744595655081E-2"/>
          <c:w val="0.2666210961396871"/>
          <c:h val="0.30464006004468225"/>
        </c:manualLayout>
      </c:layout>
      <c:overlay val="0"/>
      <c:spPr>
        <a:solidFill>
          <a:schemeClr val="bg1"/>
        </a:solidFill>
        <a:ln>
          <a:solidFill>
            <a:srgbClr val="FF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070674724195122"/>
          <c:y val="3.6164965148822621E-2"/>
          <c:w val="0.75791494383985858"/>
          <c:h val="0.79572344480048429"/>
        </c:manualLayout>
      </c:layout>
      <c:lineChart>
        <c:grouping val="standard"/>
        <c:varyColors val="0"/>
        <c:ser>
          <c:idx val="0"/>
          <c:order val="0"/>
          <c:tx>
            <c:strRef>
              <c:f>'[CES and LAUS Labor Pool Index Worksheet.xlsx]Tarrant Co'!$B$1</c:f>
              <c:strCache>
                <c:ptCount val="1"/>
                <c:pt idx="0">
                  <c:v>EMP</c:v>
                </c:pt>
              </c:strCache>
            </c:strRef>
          </c:tx>
          <c:spPr>
            <a:ln w="41275" cap="rnd">
              <a:solidFill>
                <a:sysClr val="windowText" lastClr="00000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'[CES and LAUS Labor Pool Index Worksheet.xlsx]Tarrant Co'!$A$2:$A$64</c:f>
              <c:numCache>
                <c:formatCode>[$-409]mmm\-yy;@</c:formatCode>
                <c:ptCount val="63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  <c:pt idx="32">
                  <c:v>43709</c:v>
                </c:pt>
                <c:pt idx="33">
                  <c:v>43739</c:v>
                </c:pt>
                <c:pt idx="34">
                  <c:v>43770</c:v>
                </c:pt>
                <c:pt idx="35">
                  <c:v>43800</c:v>
                </c:pt>
                <c:pt idx="36">
                  <c:v>43831</c:v>
                </c:pt>
                <c:pt idx="37">
                  <c:v>43862</c:v>
                </c:pt>
                <c:pt idx="38">
                  <c:v>43891</c:v>
                </c:pt>
                <c:pt idx="39">
                  <c:v>43922</c:v>
                </c:pt>
                <c:pt idx="40">
                  <c:v>43952</c:v>
                </c:pt>
                <c:pt idx="41">
                  <c:v>43983</c:v>
                </c:pt>
                <c:pt idx="42">
                  <c:v>44013</c:v>
                </c:pt>
                <c:pt idx="43">
                  <c:v>44044</c:v>
                </c:pt>
                <c:pt idx="44">
                  <c:v>44075</c:v>
                </c:pt>
                <c:pt idx="45">
                  <c:v>44105</c:v>
                </c:pt>
                <c:pt idx="46">
                  <c:v>44136</c:v>
                </c:pt>
                <c:pt idx="47">
                  <c:v>44166</c:v>
                </c:pt>
                <c:pt idx="48">
                  <c:v>44197</c:v>
                </c:pt>
                <c:pt idx="49">
                  <c:v>44228</c:v>
                </c:pt>
                <c:pt idx="50">
                  <c:v>44256</c:v>
                </c:pt>
                <c:pt idx="51">
                  <c:v>44287</c:v>
                </c:pt>
                <c:pt idx="52">
                  <c:v>44317</c:v>
                </c:pt>
                <c:pt idx="53">
                  <c:v>44348</c:v>
                </c:pt>
                <c:pt idx="54">
                  <c:v>44378</c:v>
                </c:pt>
                <c:pt idx="55">
                  <c:v>44409</c:v>
                </c:pt>
                <c:pt idx="56">
                  <c:v>44440</c:v>
                </c:pt>
                <c:pt idx="57">
                  <c:v>44470</c:v>
                </c:pt>
                <c:pt idx="58">
                  <c:v>44501</c:v>
                </c:pt>
                <c:pt idx="59">
                  <c:v>44531</c:v>
                </c:pt>
                <c:pt idx="60" formatCode="mmm\-yy">
                  <c:v>44562</c:v>
                </c:pt>
                <c:pt idx="61" formatCode="mmm\-yy">
                  <c:v>44593</c:v>
                </c:pt>
                <c:pt idx="62" formatCode="mmm\-yy">
                  <c:v>44621</c:v>
                </c:pt>
              </c:numCache>
            </c:numRef>
          </c:cat>
          <c:val>
            <c:numRef>
              <c:f>'[CES and LAUS Labor Pool Index Worksheet.xlsx]Tarrant Co'!$B$2:$B$64</c:f>
              <c:numCache>
                <c:formatCode>###,##0</c:formatCode>
                <c:ptCount val="63"/>
                <c:pt idx="0">
                  <c:v>970687</c:v>
                </c:pt>
                <c:pt idx="1">
                  <c:v>975651</c:v>
                </c:pt>
                <c:pt idx="2">
                  <c:v>979536</c:v>
                </c:pt>
                <c:pt idx="3">
                  <c:v>985985</c:v>
                </c:pt>
                <c:pt idx="4">
                  <c:v>982977</c:v>
                </c:pt>
                <c:pt idx="5">
                  <c:v>986104</c:v>
                </c:pt>
                <c:pt idx="6">
                  <c:v>993517</c:v>
                </c:pt>
                <c:pt idx="7">
                  <c:v>993467</c:v>
                </c:pt>
                <c:pt idx="8">
                  <c:v>1002939</c:v>
                </c:pt>
                <c:pt idx="9">
                  <c:v>999548</c:v>
                </c:pt>
                <c:pt idx="10">
                  <c:v>1005748</c:v>
                </c:pt>
                <c:pt idx="11">
                  <c:v>1003707</c:v>
                </c:pt>
                <c:pt idx="12">
                  <c:v>995650</c:v>
                </c:pt>
                <c:pt idx="13">
                  <c:v>1005926</c:v>
                </c:pt>
                <c:pt idx="14">
                  <c:v>1003726</c:v>
                </c:pt>
                <c:pt idx="15">
                  <c:v>1010270</c:v>
                </c:pt>
                <c:pt idx="16">
                  <c:v>1010393</c:v>
                </c:pt>
                <c:pt idx="17">
                  <c:v>1011935</c:v>
                </c:pt>
                <c:pt idx="18">
                  <c:v>1015632</c:v>
                </c:pt>
                <c:pt idx="19">
                  <c:v>1010528</c:v>
                </c:pt>
                <c:pt idx="20">
                  <c:v>1015493</c:v>
                </c:pt>
                <c:pt idx="21">
                  <c:v>1021374</c:v>
                </c:pt>
                <c:pt idx="22">
                  <c:v>1024595</c:v>
                </c:pt>
                <c:pt idx="23">
                  <c:v>1025520</c:v>
                </c:pt>
                <c:pt idx="24">
                  <c:v>1014129</c:v>
                </c:pt>
                <c:pt idx="25">
                  <c:v>1021951</c:v>
                </c:pt>
                <c:pt idx="26">
                  <c:v>1021550</c:v>
                </c:pt>
                <c:pt idx="27">
                  <c:v>1022937</c:v>
                </c:pt>
                <c:pt idx="28">
                  <c:v>1023319</c:v>
                </c:pt>
                <c:pt idx="29">
                  <c:v>1026126</c:v>
                </c:pt>
                <c:pt idx="30">
                  <c:v>1031064</c:v>
                </c:pt>
                <c:pt idx="31">
                  <c:v>1030784</c:v>
                </c:pt>
                <c:pt idx="32">
                  <c:v>1038597</c:v>
                </c:pt>
                <c:pt idx="33">
                  <c:v>1043777</c:v>
                </c:pt>
                <c:pt idx="34">
                  <c:v>1051428</c:v>
                </c:pt>
                <c:pt idx="35">
                  <c:v>1051245</c:v>
                </c:pt>
                <c:pt idx="36">
                  <c:v>1039039</c:v>
                </c:pt>
                <c:pt idx="37">
                  <c:v>1046438</c:v>
                </c:pt>
                <c:pt idx="38">
                  <c:v>1009505</c:v>
                </c:pt>
                <c:pt idx="39">
                  <c:v>885935</c:v>
                </c:pt>
                <c:pt idx="40">
                  <c:v>921617</c:v>
                </c:pt>
                <c:pt idx="41">
                  <c:v>955229</c:v>
                </c:pt>
                <c:pt idx="42">
                  <c:v>971177</c:v>
                </c:pt>
                <c:pt idx="43">
                  <c:v>992695</c:v>
                </c:pt>
                <c:pt idx="44">
                  <c:v>998487</c:v>
                </c:pt>
                <c:pt idx="45">
                  <c:v>1021785</c:v>
                </c:pt>
                <c:pt idx="46">
                  <c:v>1024309</c:v>
                </c:pt>
                <c:pt idx="47">
                  <c:v>1026131</c:v>
                </c:pt>
                <c:pt idx="48">
                  <c:v>1015509</c:v>
                </c:pt>
                <c:pt idx="49">
                  <c:v>1020458</c:v>
                </c:pt>
                <c:pt idx="50">
                  <c:v>1024992</c:v>
                </c:pt>
                <c:pt idx="51">
                  <c:v>1030047</c:v>
                </c:pt>
                <c:pt idx="52">
                  <c:v>1031419</c:v>
                </c:pt>
                <c:pt idx="53">
                  <c:v>1033125</c:v>
                </c:pt>
                <c:pt idx="54">
                  <c:v>1040326</c:v>
                </c:pt>
                <c:pt idx="55">
                  <c:v>1043858</c:v>
                </c:pt>
                <c:pt idx="56">
                  <c:v>1049589</c:v>
                </c:pt>
                <c:pt idx="57">
                  <c:v>1058990</c:v>
                </c:pt>
                <c:pt idx="58">
                  <c:v>1074207</c:v>
                </c:pt>
                <c:pt idx="59">
                  <c:v>1076152</c:v>
                </c:pt>
                <c:pt idx="60">
                  <c:v>1067295</c:v>
                </c:pt>
                <c:pt idx="61">
                  <c:v>1079670</c:v>
                </c:pt>
                <c:pt idx="62">
                  <c:v>1089219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490-4C57-B4DF-B7CF00940D75}"/>
            </c:ext>
          </c:extLst>
        </c:ser>
        <c:ser>
          <c:idx val="1"/>
          <c:order val="1"/>
          <c:tx>
            <c:strRef>
              <c:f>'[CES and LAUS Labor Pool Index Worksheet.xlsx]Denton'!$C$1</c:f>
              <c:strCache>
                <c:ptCount val="1"/>
                <c:pt idx="0">
                  <c:v>CLF</c:v>
                </c:pt>
              </c:strCache>
            </c:strRef>
          </c:tx>
          <c:spPr>
            <a:ln w="41275" cap="rnd">
              <a:solidFill>
                <a:srgbClr val="24EE24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'[CES and LAUS Labor Pool Index Worksheet.xlsx]Tarrant Co'!$A$2:$A$64</c:f>
              <c:numCache>
                <c:formatCode>[$-409]mmm\-yy;@</c:formatCode>
                <c:ptCount val="63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  <c:pt idx="32">
                  <c:v>43709</c:v>
                </c:pt>
                <c:pt idx="33">
                  <c:v>43739</c:v>
                </c:pt>
                <c:pt idx="34">
                  <c:v>43770</c:v>
                </c:pt>
                <c:pt idx="35">
                  <c:v>43800</c:v>
                </c:pt>
                <c:pt idx="36">
                  <c:v>43831</c:v>
                </c:pt>
                <c:pt idx="37">
                  <c:v>43862</c:v>
                </c:pt>
                <c:pt idx="38">
                  <c:v>43891</c:v>
                </c:pt>
                <c:pt idx="39">
                  <c:v>43922</c:v>
                </c:pt>
                <c:pt idx="40">
                  <c:v>43952</c:v>
                </c:pt>
                <c:pt idx="41">
                  <c:v>43983</c:v>
                </c:pt>
                <c:pt idx="42">
                  <c:v>44013</c:v>
                </c:pt>
                <c:pt idx="43">
                  <c:v>44044</c:v>
                </c:pt>
                <c:pt idx="44">
                  <c:v>44075</c:v>
                </c:pt>
                <c:pt idx="45">
                  <c:v>44105</c:v>
                </c:pt>
                <c:pt idx="46">
                  <c:v>44136</c:v>
                </c:pt>
                <c:pt idx="47">
                  <c:v>44166</c:v>
                </c:pt>
                <c:pt idx="48">
                  <c:v>44197</c:v>
                </c:pt>
                <c:pt idx="49">
                  <c:v>44228</c:v>
                </c:pt>
                <c:pt idx="50">
                  <c:v>44256</c:v>
                </c:pt>
                <c:pt idx="51">
                  <c:v>44287</c:v>
                </c:pt>
                <c:pt idx="52">
                  <c:v>44317</c:v>
                </c:pt>
                <c:pt idx="53">
                  <c:v>44348</c:v>
                </c:pt>
                <c:pt idx="54">
                  <c:v>44378</c:v>
                </c:pt>
                <c:pt idx="55">
                  <c:v>44409</c:v>
                </c:pt>
                <c:pt idx="56">
                  <c:v>44440</c:v>
                </c:pt>
                <c:pt idx="57">
                  <c:v>44470</c:v>
                </c:pt>
                <c:pt idx="58">
                  <c:v>44501</c:v>
                </c:pt>
                <c:pt idx="59">
                  <c:v>44531</c:v>
                </c:pt>
                <c:pt idx="60" formatCode="mmm\-yy">
                  <c:v>44562</c:v>
                </c:pt>
                <c:pt idx="61" formatCode="mmm\-yy">
                  <c:v>44593</c:v>
                </c:pt>
                <c:pt idx="62" formatCode="mmm\-yy">
                  <c:v>44621</c:v>
                </c:pt>
              </c:numCache>
            </c:numRef>
          </c:cat>
          <c:val>
            <c:numRef>
              <c:f>'[CES and LAUS Labor Pool Index Worksheet.xlsx]Tarrant Co'!$C$2:$C$64</c:f>
              <c:numCache>
                <c:formatCode>###,##0</c:formatCode>
                <c:ptCount val="63"/>
                <c:pt idx="0">
                  <c:v>1013408</c:v>
                </c:pt>
                <c:pt idx="1">
                  <c:v>1019138</c:v>
                </c:pt>
                <c:pt idx="2">
                  <c:v>1020725</c:v>
                </c:pt>
                <c:pt idx="3">
                  <c:v>1022703</c:v>
                </c:pt>
                <c:pt idx="4">
                  <c:v>1019983</c:v>
                </c:pt>
                <c:pt idx="5">
                  <c:v>1026823</c:v>
                </c:pt>
                <c:pt idx="6">
                  <c:v>1034219</c:v>
                </c:pt>
                <c:pt idx="7">
                  <c:v>1034328</c:v>
                </c:pt>
                <c:pt idx="8">
                  <c:v>1039371</c:v>
                </c:pt>
                <c:pt idx="9">
                  <c:v>1033234</c:v>
                </c:pt>
                <c:pt idx="10">
                  <c:v>1041112</c:v>
                </c:pt>
                <c:pt idx="11">
                  <c:v>1038010</c:v>
                </c:pt>
                <c:pt idx="12">
                  <c:v>1034432</c:v>
                </c:pt>
                <c:pt idx="13">
                  <c:v>1044935</c:v>
                </c:pt>
                <c:pt idx="14">
                  <c:v>1041894</c:v>
                </c:pt>
                <c:pt idx="15">
                  <c:v>1045081</c:v>
                </c:pt>
                <c:pt idx="16">
                  <c:v>1044948</c:v>
                </c:pt>
                <c:pt idx="17">
                  <c:v>1052845</c:v>
                </c:pt>
                <c:pt idx="18">
                  <c:v>1055333</c:v>
                </c:pt>
                <c:pt idx="19">
                  <c:v>1048813</c:v>
                </c:pt>
                <c:pt idx="20">
                  <c:v>1052099</c:v>
                </c:pt>
                <c:pt idx="21">
                  <c:v>1056272</c:v>
                </c:pt>
                <c:pt idx="22">
                  <c:v>1059292</c:v>
                </c:pt>
                <c:pt idx="23">
                  <c:v>1060627</c:v>
                </c:pt>
                <c:pt idx="24">
                  <c:v>1058119</c:v>
                </c:pt>
                <c:pt idx="25">
                  <c:v>1059187</c:v>
                </c:pt>
                <c:pt idx="26">
                  <c:v>1056987</c:v>
                </c:pt>
                <c:pt idx="27">
                  <c:v>1053516</c:v>
                </c:pt>
                <c:pt idx="28">
                  <c:v>1054497</c:v>
                </c:pt>
                <c:pt idx="29">
                  <c:v>1063970</c:v>
                </c:pt>
                <c:pt idx="30">
                  <c:v>1069814</c:v>
                </c:pt>
                <c:pt idx="31">
                  <c:v>1067694</c:v>
                </c:pt>
                <c:pt idx="32">
                  <c:v>1073190</c:v>
                </c:pt>
                <c:pt idx="33">
                  <c:v>1078786</c:v>
                </c:pt>
                <c:pt idx="34">
                  <c:v>1084734</c:v>
                </c:pt>
                <c:pt idx="35">
                  <c:v>1082130</c:v>
                </c:pt>
                <c:pt idx="36">
                  <c:v>1074091</c:v>
                </c:pt>
                <c:pt idx="37">
                  <c:v>1079821</c:v>
                </c:pt>
                <c:pt idx="38">
                  <c:v>1062535</c:v>
                </c:pt>
                <c:pt idx="39">
                  <c:v>1012343</c:v>
                </c:pt>
                <c:pt idx="40">
                  <c:v>1048804</c:v>
                </c:pt>
                <c:pt idx="41">
                  <c:v>1066754</c:v>
                </c:pt>
                <c:pt idx="42">
                  <c:v>1071284</c:v>
                </c:pt>
                <c:pt idx="43">
                  <c:v>1073603</c:v>
                </c:pt>
                <c:pt idx="44">
                  <c:v>1075045</c:v>
                </c:pt>
                <c:pt idx="45">
                  <c:v>1089043</c:v>
                </c:pt>
                <c:pt idx="46">
                  <c:v>1093569</c:v>
                </c:pt>
                <c:pt idx="47">
                  <c:v>1094546</c:v>
                </c:pt>
                <c:pt idx="48">
                  <c:v>1086906</c:v>
                </c:pt>
                <c:pt idx="49">
                  <c:v>1091277</c:v>
                </c:pt>
                <c:pt idx="50">
                  <c:v>1093017</c:v>
                </c:pt>
                <c:pt idx="51">
                  <c:v>1091349</c:v>
                </c:pt>
                <c:pt idx="52">
                  <c:v>1089653</c:v>
                </c:pt>
                <c:pt idx="53">
                  <c:v>1098689</c:v>
                </c:pt>
                <c:pt idx="54">
                  <c:v>1100113</c:v>
                </c:pt>
                <c:pt idx="55">
                  <c:v>1099859</c:v>
                </c:pt>
                <c:pt idx="56">
                  <c:v>1101189</c:v>
                </c:pt>
                <c:pt idx="57">
                  <c:v>1107981</c:v>
                </c:pt>
                <c:pt idx="58">
                  <c:v>1119995</c:v>
                </c:pt>
                <c:pt idx="59">
                  <c:v>1118243</c:v>
                </c:pt>
                <c:pt idx="60">
                  <c:v>1115230</c:v>
                </c:pt>
                <c:pt idx="61">
                  <c:v>1127267</c:v>
                </c:pt>
                <c:pt idx="62">
                  <c:v>1128211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490-4C57-B4DF-B7CF00940D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42933903"/>
        <c:axId val="1542941807"/>
      </c:lineChart>
      <c:lineChart>
        <c:grouping val="standard"/>
        <c:varyColors val="0"/>
        <c:ser>
          <c:idx val="2"/>
          <c:order val="2"/>
          <c:tx>
            <c:strRef>
              <c:f>'[CES and LAUS Labor Pool Index Worksheet.xlsx]Denton'!$D$1</c:f>
              <c:strCache>
                <c:ptCount val="1"/>
                <c:pt idx="0">
                  <c:v>Unemployed</c:v>
                </c:pt>
              </c:strCache>
            </c:strRef>
          </c:tx>
          <c:spPr>
            <a:ln w="444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'[CES and LAUS Labor Pool Index Worksheet.xlsx]Denton'!$A$2:$A$62</c:f>
              <c:numCache>
                <c:formatCode>[$-409]mmm\-yy;@</c:formatCode>
                <c:ptCount val="61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  <c:pt idx="32">
                  <c:v>43709</c:v>
                </c:pt>
                <c:pt idx="33">
                  <c:v>43739</c:v>
                </c:pt>
                <c:pt idx="34">
                  <c:v>43770</c:v>
                </c:pt>
                <c:pt idx="35">
                  <c:v>43800</c:v>
                </c:pt>
                <c:pt idx="36">
                  <c:v>43831</c:v>
                </c:pt>
                <c:pt idx="37">
                  <c:v>43862</c:v>
                </c:pt>
                <c:pt idx="38">
                  <c:v>43891</c:v>
                </c:pt>
                <c:pt idx="39">
                  <c:v>43922</c:v>
                </c:pt>
                <c:pt idx="40">
                  <c:v>43952</c:v>
                </c:pt>
                <c:pt idx="41">
                  <c:v>43983</c:v>
                </c:pt>
                <c:pt idx="42">
                  <c:v>44013</c:v>
                </c:pt>
                <c:pt idx="43">
                  <c:v>44044</c:v>
                </c:pt>
                <c:pt idx="44">
                  <c:v>44075</c:v>
                </c:pt>
                <c:pt idx="45">
                  <c:v>44105</c:v>
                </c:pt>
                <c:pt idx="46">
                  <c:v>44136</c:v>
                </c:pt>
                <c:pt idx="47">
                  <c:v>44166</c:v>
                </c:pt>
                <c:pt idx="48">
                  <c:v>44197</c:v>
                </c:pt>
                <c:pt idx="49">
                  <c:v>44228</c:v>
                </c:pt>
                <c:pt idx="50">
                  <c:v>44256</c:v>
                </c:pt>
                <c:pt idx="51">
                  <c:v>44287</c:v>
                </c:pt>
                <c:pt idx="52">
                  <c:v>44317</c:v>
                </c:pt>
                <c:pt idx="53">
                  <c:v>44348</c:v>
                </c:pt>
                <c:pt idx="54">
                  <c:v>44378</c:v>
                </c:pt>
                <c:pt idx="55">
                  <c:v>44409</c:v>
                </c:pt>
                <c:pt idx="56">
                  <c:v>44440</c:v>
                </c:pt>
                <c:pt idx="57">
                  <c:v>44470</c:v>
                </c:pt>
                <c:pt idx="58">
                  <c:v>44501</c:v>
                </c:pt>
                <c:pt idx="59">
                  <c:v>44531</c:v>
                </c:pt>
                <c:pt idx="60" formatCode="mmm\-yy">
                  <c:v>44562</c:v>
                </c:pt>
              </c:numCache>
            </c:numRef>
          </c:cat>
          <c:val>
            <c:numRef>
              <c:f>'[CES and LAUS Labor Pool Index Worksheet.xlsx]Tarrant Co'!$D$2:$D$64</c:f>
              <c:numCache>
                <c:formatCode>###,##0</c:formatCode>
                <c:ptCount val="63"/>
                <c:pt idx="0">
                  <c:v>42721</c:v>
                </c:pt>
                <c:pt idx="1">
                  <c:v>43487</c:v>
                </c:pt>
                <c:pt idx="2">
                  <c:v>41189</c:v>
                </c:pt>
                <c:pt idx="3">
                  <c:v>36718</c:v>
                </c:pt>
                <c:pt idx="4">
                  <c:v>37006</c:v>
                </c:pt>
                <c:pt idx="5">
                  <c:v>40719</c:v>
                </c:pt>
                <c:pt idx="6">
                  <c:v>40702</c:v>
                </c:pt>
                <c:pt idx="7">
                  <c:v>40861</c:v>
                </c:pt>
                <c:pt idx="8">
                  <c:v>36432</c:v>
                </c:pt>
                <c:pt idx="9">
                  <c:v>33686</c:v>
                </c:pt>
                <c:pt idx="10">
                  <c:v>35364</c:v>
                </c:pt>
                <c:pt idx="11">
                  <c:v>34303</c:v>
                </c:pt>
                <c:pt idx="12">
                  <c:v>38782</c:v>
                </c:pt>
                <c:pt idx="13">
                  <c:v>39009</c:v>
                </c:pt>
                <c:pt idx="14">
                  <c:v>38168</c:v>
                </c:pt>
                <c:pt idx="15">
                  <c:v>34811</c:v>
                </c:pt>
                <c:pt idx="16">
                  <c:v>34555</c:v>
                </c:pt>
                <c:pt idx="17">
                  <c:v>40910</c:v>
                </c:pt>
                <c:pt idx="18">
                  <c:v>39701</c:v>
                </c:pt>
                <c:pt idx="19">
                  <c:v>38285</c:v>
                </c:pt>
                <c:pt idx="20">
                  <c:v>36606</c:v>
                </c:pt>
                <c:pt idx="21">
                  <c:v>34898</c:v>
                </c:pt>
                <c:pt idx="22">
                  <c:v>34697</c:v>
                </c:pt>
                <c:pt idx="23">
                  <c:v>35107</c:v>
                </c:pt>
                <c:pt idx="24">
                  <c:v>43990</c:v>
                </c:pt>
                <c:pt idx="25">
                  <c:v>37236</c:v>
                </c:pt>
                <c:pt idx="26">
                  <c:v>35437</c:v>
                </c:pt>
                <c:pt idx="27">
                  <c:v>30579</c:v>
                </c:pt>
                <c:pt idx="28">
                  <c:v>31178</c:v>
                </c:pt>
                <c:pt idx="29">
                  <c:v>37844</c:v>
                </c:pt>
                <c:pt idx="30">
                  <c:v>38750</c:v>
                </c:pt>
                <c:pt idx="31">
                  <c:v>36910</c:v>
                </c:pt>
                <c:pt idx="32">
                  <c:v>34593</c:v>
                </c:pt>
                <c:pt idx="33">
                  <c:v>35009</c:v>
                </c:pt>
                <c:pt idx="34">
                  <c:v>33306</c:v>
                </c:pt>
                <c:pt idx="35">
                  <c:v>30885</c:v>
                </c:pt>
                <c:pt idx="36">
                  <c:v>35052</c:v>
                </c:pt>
                <c:pt idx="37">
                  <c:v>33383</c:v>
                </c:pt>
                <c:pt idx="38">
                  <c:v>53030</c:v>
                </c:pt>
                <c:pt idx="39">
                  <c:v>126408</c:v>
                </c:pt>
                <c:pt idx="40">
                  <c:v>127187</c:v>
                </c:pt>
                <c:pt idx="41">
                  <c:v>111525</c:v>
                </c:pt>
                <c:pt idx="42">
                  <c:v>100107</c:v>
                </c:pt>
                <c:pt idx="43">
                  <c:v>80908</c:v>
                </c:pt>
                <c:pt idx="44">
                  <c:v>76558</c:v>
                </c:pt>
                <c:pt idx="45">
                  <c:v>67258</c:v>
                </c:pt>
                <c:pt idx="46">
                  <c:v>69260</c:v>
                </c:pt>
                <c:pt idx="47">
                  <c:v>68415</c:v>
                </c:pt>
                <c:pt idx="48">
                  <c:v>71397</c:v>
                </c:pt>
                <c:pt idx="49">
                  <c:v>70819</c:v>
                </c:pt>
                <c:pt idx="50">
                  <c:v>68025</c:v>
                </c:pt>
                <c:pt idx="51">
                  <c:v>61302</c:v>
                </c:pt>
                <c:pt idx="52">
                  <c:v>58234</c:v>
                </c:pt>
                <c:pt idx="53">
                  <c:v>65564</c:v>
                </c:pt>
                <c:pt idx="54">
                  <c:v>59787</c:v>
                </c:pt>
                <c:pt idx="55">
                  <c:v>56001</c:v>
                </c:pt>
                <c:pt idx="56">
                  <c:v>51600</c:v>
                </c:pt>
                <c:pt idx="57">
                  <c:v>48991</c:v>
                </c:pt>
                <c:pt idx="58">
                  <c:v>45788</c:v>
                </c:pt>
                <c:pt idx="59">
                  <c:v>42091</c:v>
                </c:pt>
                <c:pt idx="60">
                  <c:v>47935</c:v>
                </c:pt>
                <c:pt idx="61">
                  <c:v>47597</c:v>
                </c:pt>
                <c:pt idx="62">
                  <c:v>38992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490-4C57-B4DF-B7CF00940D75}"/>
            </c:ext>
          </c:extLst>
        </c:ser>
        <c:ser>
          <c:idx val="3"/>
          <c:order val="3"/>
          <c:tx>
            <c:strRef>
              <c:f>'[CES and LAUS Labor Pool Index Worksheet.xlsx]Tarrant Co'!$E$1</c:f>
              <c:strCache>
                <c:ptCount val="1"/>
                <c:pt idx="0">
                  <c:v>Postings</c:v>
                </c:pt>
              </c:strCache>
            </c:strRef>
          </c:tx>
          <c:spPr>
            <a:ln w="44450" cap="rnd">
              <a:solidFill>
                <a:srgbClr val="0000FF"/>
              </a:solidFill>
              <a:round/>
            </a:ln>
            <a:effectLst/>
          </c:spPr>
          <c:marker>
            <c:symbol val="none"/>
          </c:marker>
          <c:cat>
            <c:numRef>
              <c:f>'[CES and LAUS Labor Pool Index Worksheet.xlsx]Denton'!$A$2:$A$62</c:f>
              <c:numCache>
                <c:formatCode>[$-409]mmm\-yy;@</c:formatCode>
                <c:ptCount val="61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  <c:pt idx="32">
                  <c:v>43709</c:v>
                </c:pt>
                <c:pt idx="33">
                  <c:v>43739</c:v>
                </c:pt>
                <c:pt idx="34">
                  <c:v>43770</c:v>
                </c:pt>
                <c:pt idx="35">
                  <c:v>43800</c:v>
                </c:pt>
                <c:pt idx="36">
                  <c:v>43831</c:v>
                </c:pt>
                <c:pt idx="37">
                  <c:v>43862</c:v>
                </c:pt>
                <c:pt idx="38">
                  <c:v>43891</c:v>
                </c:pt>
                <c:pt idx="39">
                  <c:v>43922</c:v>
                </c:pt>
                <c:pt idx="40">
                  <c:v>43952</c:v>
                </c:pt>
                <c:pt idx="41">
                  <c:v>43983</c:v>
                </c:pt>
                <c:pt idx="42">
                  <c:v>44013</c:v>
                </c:pt>
                <c:pt idx="43">
                  <c:v>44044</c:v>
                </c:pt>
                <c:pt idx="44">
                  <c:v>44075</c:v>
                </c:pt>
                <c:pt idx="45">
                  <c:v>44105</c:v>
                </c:pt>
                <c:pt idx="46">
                  <c:v>44136</c:v>
                </c:pt>
                <c:pt idx="47">
                  <c:v>44166</c:v>
                </c:pt>
                <c:pt idx="48">
                  <c:v>44197</c:v>
                </c:pt>
                <c:pt idx="49">
                  <c:v>44228</c:v>
                </c:pt>
                <c:pt idx="50">
                  <c:v>44256</c:v>
                </c:pt>
                <c:pt idx="51">
                  <c:v>44287</c:v>
                </c:pt>
                <c:pt idx="52">
                  <c:v>44317</c:v>
                </c:pt>
                <c:pt idx="53">
                  <c:v>44348</c:v>
                </c:pt>
                <c:pt idx="54">
                  <c:v>44378</c:v>
                </c:pt>
                <c:pt idx="55">
                  <c:v>44409</c:v>
                </c:pt>
                <c:pt idx="56">
                  <c:v>44440</c:v>
                </c:pt>
                <c:pt idx="57">
                  <c:v>44470</c:v>
                </c:pt>
                <c:pt idx="58">
                  <c:v>44501</c:v>
                </c:pt>
                <c:pt idx="59">
                  <c:v>44531</c:v>
                </c:pt>
                <c:pt idx="60" formatCode="mmm\-yy">
                  <c:v>44562</c:v>
                </c:pt>
              </c:numCache>
            </c:numRef>
          </c:cat>
          <c:val>
            <c:numRef>
              <c:f>'[CES and LAUS Labor Pool Index Worksheet.xlsx]Tarrant Co'!$E$2:$E$64</c:f>
              <c:numCache>
                <c:formatCode>#,##0;[Red]\ \(#,##0\)</c:formatCode>
                <c:ptCount val="63"/>
                <c:pt idx="0">
                  <c:v>39495</c:v>
                </c:pt>
                <c:pt idx="1">
                  <c:v>39546</c:v>
                </c:pt>
                <c:pt idx="2">
                  <c:v>43111</c:v>
                </c:pt>
                <c:pt idx="3">
                  <c:v>44907</c:v>
                </c:pt>
                <c:pt idx="4">
                  <c:v>45795</c:v>
                </c:pt>
                <c:pt idx="5">
                  <c:v>45776</c:v>
                </c:pt>
                <c:pt idx="6">
                  <c:v>45665</c:v>
                </c:pt>
                <c:pt idx="7">
                  <c:v>45448</c:v>
                </c:pt>
                <c:pt idx="8">
                  <c:v>43781</c:v>
                </c:pt>
                <c:pt idx="9">
                  <c:v>42645</c:v>
                </c:pt>
                <c:pt idx="10">
                  <c:v>38767</c:v>
                </c:pt>
                <c:pt idx="11">
                  <c:v>34212</c:v>
                </c:pt>
                <c:pt idx="12">
                  <c:v>35133</c:v>
                </c:pt>
                <c:pt idx="13">
                  <c:v>35412</c:v>
                </c:pt>
                <c:pt idx="14">
                  <c:v>38401</c:v>
                </c:pt>
                <c:pt idx="15">
                  <c:v>39378</c:v>
                </c:pt>
                <c:pt idx="16">
                  <c:v>60909</c:v>
                </c:pt>
                <c:pt idx="17">
                  <c:v>70167</c:v>
                </c:pt>
                <c:pt idx="18">
                  <c:v>86642</c:v>
                </c:pt>
                <c:pt idx="19">
                  <c:v>84826</c:v>
                </c:pt>
                <c:pt idx="20">
                  <c:v>93205</c:v>
                </c:pt>
                <c:pt idx="21">
                  <c:v>106355</c:v>
                </c:pt>
                <c:pt idx="22">
                  <c:v>111686</c:v>
                </c:pt>
                <c:pt idx="23">
                  <c:v>107895</c:v>
                </c:pt>
                <c:pt idx="24">
                  <c:v>96196</c:v>
                </c:pt>
                <c:pt idx="25">
                  <c:v>76284</c:v>
                </c:pt>
                <c:pt idx="26">
                  <c:v>81886</c:v>
                </c:pt>
                <c:pt idx="27">
                  <c:v>77094</c:v>
                </c:pt>
                <c:pt idx="28">
                  <c:v>78823</c:v>
                </c:pt>
                <c:pt idx="29">
                  <c:v>76919</c:v>
                </c:pt>
                <c:pt idx="30">
                  <c:v>76646</c:v>
                </c:pt>
                <c:pt idx="31">
                  <c:v>80366</c:v>
                </c:pt>
                <c:pt idx="32">
                  <c:v>76964</c:v>
                </c:pt>
                <c:pt idx="33">
                  <c:v>79023</c:v>
                </c:pt>
                <c:pt idx="34">
                  <c:v>73820</c:v>
                </c:pt>
                <c:pt idx="35">
                  <c:v>70648</c:v>
                </c:pt>
                <c:pt idx="36">
                  <c:v>74446</c:v>
                </c:pt>
                <c:pt idx="37">
                  <c:v>76604</c:v>
                </c:pt>
                <c:pt idx="38">
                  <c:v>84887</c:v>
                </c:pt>
                <c:pt idx="39">
                  <c:v>70707</c:v>
                </c:pt>
                <c:pt idx="40">
                  <c:v>64531</c:v>
                </c:pt>
                <c:pt idx="41">
                  <c:v>66782</c:v>
                </c:pt>
                <c:pt idx="42">
                  <c:v>70843</c:v>
                </c:pt>
                <c:pt idx="43">
                  <c:v>74941</c:v>
                </c:pt>
                <c:pt idx="44">
                  <c:v>75996</c:v>
                </c:pt>
                <c:pt idx="45">
                  <c:v>76759</c:v>
                </c:pt>
                <c:pt idx="46">
                  <c:v>71499</c:v>
                </c:pt>
                <c:pt idx="47">
                  <c:v>70505</c:v>
                </c:pt>
                <c:pt idx="48">
                  <c:v>71352</c:v>
                </c:pt>
                <c:pt idx="49">
                  <c:v>67856</c:v>
                </c:pt>
                <c:pt idx="50">
                  <c:v>79020</c:v>
                </c:pt>
                <c:pt idx="51">
                  <c:v>86472</c:v>
                </c:pt>
                <c:pt idx="52">
                  <c:v>94196</c:v>
                </c:pt>
                <c:pt idx="53">
                  <c:v>91112</c:v>
                </c:pt>
                <c:pt idx="54">
                  <c:v>90664</c:v>
                </c:pt>
                <c:pt idx="55">
                  <c:v>92197</c:v>
                </c:pt>
                <c:pt idx="56">
                  <c:v>92453</c:v>
                </c:pt>
                <c:pt idx="57">
                  <c:v>93291</c:v>
                </c:pt>
                <c:pt idx="58">
                  <c:v>90213</c:v>
                </c:pt>
                <c:pt idx="59">
                  <c:v>90521</c:v>
                </c:pt>
                <c:pt idx="60">
                  <c:v>90005</c:v>
                </c:pt>
                <c:pt idx="61">
                  <c:v>96970</c:v>
                </c:pt>
                <c:pt idx="62">
                  <c:v>106252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490-4C57-B4DF-B7CF00940D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1785119"/>
        <c:axId val="2131781375"/>
      </c:lineChart>
      <c:dateAx>
        <c:axId val="1542933903"/>
        <c:scaling>
          <c:orientation val="minMax"/>
        </c:scaling>
        <c:delete val="0"/>
        <c:axPos val="b"/>
        <c:numFmt formatCode="[$-409]mmm\-yy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6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2941807"/>
        <c:crosses val="autoZero"/>
        <c:auto val="1"/>
        <c:lblOffset val="100"/>
        <c:baseTimeUnit val="months"/>
        <c:majorUnit val="2"/>
        <c:majorTimeUnit val="months"/>
      </c:dateAx>
      <c:valAx>
        <c:axId val="1542941807"/>
        <c:scaling>
          <c:orientation val="minMax"/>
          <c:min val="1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2933903"/>
        <c:crosses val="autoZero"/>
        <c:crossBetween val="between"/>
      </c:valAx>
      <c:valAx>
        <c:axId val="2131781375"/>
        <c:scaling>
          <c:orientation val="minMax"/>
          <c:min val="20000"/>
        </c:scaling>
        <c:delete val="0"/>
        <c:axPos val="r"/>
        <c:numFmt formatCode="##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1785119"/>
        <c:crosses val="max"/>
        <c:crossBetween val="between"/>
      </c:valAx>
      <c:dateAx>
        <c:axId val="2131785119"/>
        <c:scaling>
          <c:orientation val="minMax"/>
        </c:scaling>
        <c:delete val="1"/>
        <c:axPos val="b"/>
        <c:numFmt formatCode="[$-409]mmm\-yy;@" sourceLinked="1"/>
        <c:majorTickMark val="out"/>
        <c:minorTickMark val="none"/>
        <c:tickLblPos val="nextTo"/>
        <c:crossAx val="2131781375"/>
        <c:crosses val="autoZero"/>
        <c:auto val="1"/>
        <c:lblOffset val="100"/>
        <c:baseTimeUnit val="months"/>
      </c:dateAx>
      <c:spPr>
        <a:pattFill prst="pct5">
          <a:fgClr>
            <a:srgbClr val="FF0000"/>
          </a:fgClr>
          <a:bgClr>
            <a:sysClr val="window" lastClr="FFFFFF"/>
          </a:bgClr>
        </a:pattFill>
        <a:ln>
          <a:solidFill>
            <a:srgbClr val="FF0000"/>
          </a:solidFill>
        </a:ln>
        <a:effectLst/>
      </c:spPr>
    </c:plotArea>
    <c:legend>
      <c:legendPos val="b"/>
      <c:layout>
        <c:manualLayout>
          <c:xMode val="edge"/>
          <c:yMode val="edge"/>
          <c:x val="0.21898951305121137"/>
          <c:y val="0.77318188940971877"/>
          <c:w val="0.57350460215444621"/>
          <c:h val="4.9365870580170557E-2"/>
        </c:manualLayout>
      </c:layout>
      <c:overlay val="0"/>
      <c:spPr>
        <a:solidFill>
          <a:sysClr val="window" lastClr="FFFFFF"/>
        </a:solidFill>
        <a:ln>
          <a:solidFill>
            <a:srgbClr val="FF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0.21566</cdr:x>
      <cdr:y>0.12047</cdr:y>
    </cdr:from>
    <cdr:to>
      <cdr:x>0.51279</cdr:x>
      <cdr:y>0.28806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D429F43F-9C6B-4CBD-BFD5-68D8F174B35A}"/>
            </a:ext>
          </a:extLst>
        </cdr:cNvPr>
        <cdr:cNvSpPr txBox="1"/>
      </cdr:nvSpPr>
      <cdr:spPr>
        <a:xfrm xmlns:a="http://schemas.openxmlformats.org/drawingml/2006/main">
          <a:off x="1937888" y="635291"/>
          <a:ext cx="2669998" cy="8838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Michigan Consumer</a:t>
          </a:r>
        </a:p>
        <a:p xmlns:a="http://schemas.openxmlformats.org/drawingml/2006/main">
          <a:pPr algn="ctr"/>
          <a:r>
            <a: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Sentiment Index</a:t>
          </a:r>
        </a:p>
      </cdr:txBody>
    </cdr:sp>
  </cdr:relSizeAnchor>
  <cdr:relSizeAnchor xmlns:cdr="http://schemas.openxmlformats.org/drawingml/2006/chartDrawing">
    <cdr:from>
      <cdr:x>0.51627</cdr:x>
      <cdr:y>0.45663</cdr:y>
    </cdr:from>
    <cdr:to>
      <cdr:x>0.79143</cdr:x>
      <cdr:y>0.56374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7940F9BA-449D-4681-9D48-782FD750B20B}"/>
            </a:ext>
          </a:extLst>
        </cdr:cNvPr>
        <cdr:cNvSpPr txBox="1"/>
      </cdr:nvSpPr>
      <cdr:spPr>
        <a:xfrm xmlns:a="http://schemas.openxmlformats.org/drawingml/2006/main">
          <a:off x="4639165" y="2276769"/>
          <a:ext cx="2472522" cy="5340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rPr>
            <a:t>Business Sales</a:t>
          </a:r>
        </a:p>
      </cdr:txBody>
    </cdr:sp>
  </cdr:relSizeAnchor>
  <cdr:relSizeAnchor xmlns:cdr="http://schemas.openxmlformats.org/drawingml/2006/chartDrawing">
    <cdr:from>
      <cdr:x>0.15203</cdr:x>
      <cdr:y>0.39185</cdr:y>
    </cdr:from>
    <cdr:to>
      <cdr:x>0.32084</cdr:x>
      <cdr:y>0.68746</cdr:y>
    </cdr:to>
    <cdr:sp macro="" textlink="">
      <cdr:nvSpPr>
        <cdr:cNvPr id="5" name="Oval 4">
          <a:extLst xmlns:a="http://schemas.openxmlformats.org/drawingml/2006/main">
            <a:ext uri="{FF2B5EF4-FFF2-40B4-BE49-F238E27FC236}">
              <a16:creationId xmlns:a16="http://schemas.microsoft.com/office/drawing/2014/main" id="{E54EA272-9BBF-4F53-AFC4-F8EEA59CFC10}"/>
            </a:ext>
          </a:extLst>
        </cdr:cNvPr>
        <cdr:cNvSpPr/>
      </cdr:nvSpPr>
      <cdr:spPr>
        <a:xfrm xmlns:a="http://schemas.openxmlformats.org/drawingml/2006/main">
          <a:off x="1366146" y="2066480"/>
          <a:ext cx="1516929" cy="1558942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chemeClr val="tx1"/>
          </a:solidFill>
          <a:prstDash val="sysDash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0.69886</cdr:x>
      <cdr:y>0.23221</cdr:y>
    </cdr:from>
    <cdr:to>
      <cdr:x>0.86767</cdr:x>
      <cdr:y>0.52782</cdr:y>
    </cdr:to>
    <cdr:sp macro="" textlink="">
      <cdr:nvSpPr>
        <cdr:cNvPr id="6" name="Oval 5">
          <a:extLst xmlns:a="http://schemas.openxmlformats.org/drawingml/2006/main">
            <a:ext uri="{FF2B5EF4-FFF2-40B4-BE49-F238E27FC236}">
              <a16:creationId xmlns:a16="http://schemas.microsoft.com/office/drawing/2014/main" id="{E54EA272-9BBF-4F53-AFC4-F8EEA59CFC10}"/>
            </a:ext>
          </a:extLst>
        </cdr:cNvPr>
        <cdr:cNvSpPr/>
      </cdr:nvSpPr>
      <cdr:spPr>
        <a:xfrm xmlns:a="http://schemas.openxmlformats.org/drawingml/2006/main">
          <a:off x="6279892" y="1157793"/>
          <a:ext cx="1516929" cy="1473938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chemeClr val="tx1"/>
          </a:solidFill>
          <a:prstDash val="sysDash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0.33075</cdr:x>
      <cdr:y>0.60103</cdr:y>
    </cdr:from>
    <cdr:to>
      <cdr:x>0.84317</cdr:x>
      <cdr:y>0.79363</cdr:y>
    </cdr:to>
    <cdr:sp macro="" textlink="">
      <cdr:nvSpPr>
        <cdr:cNvPr id="7" name="TextBox 13">
          <a:extLst xmlns:a="http://schemas.openxmlformats.org/drawingml/2006/main">
            <a:ext uri="{FF2B5EF4-FFF2-40B4-BE49-F238E27FC236}">
              <a16:creationId xmlns:a16="http://schemas.microsoft.com/office/drawing/2014/main" id="{BD7C27EF-9222-4655-B2A8-F4F9D21E0494}"/>
            </a:ext>
          </a:extLst>
        </cdr:cNvPr>
        <cdr:cNvSpPr txBox="1"/>
      </cdr:nvSpPr>
      <cdr:spPr>
        <a:xfrm xmlns:a="http://schemas.openxmlformats.org/drawingml/2006/main">
          <a:off x="2972135" y="3169629"/>
          <a:ext cx="4604495" cy="101569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dirty="0">
              <a:solidFill>
                <a:srgbClr val="FF0000"/>
              </a:solidFill>
            </a:rPr>
            <a:t> </a:t>
          </a:r>
          <a:r>
            <a:rPr lang="en-US" sz="20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rPr>
            <a:t>“Wrong direction”</a:t>
          </a:r>
        </a:p>
        <a:p xmlns:a="http://schemas.openxmlformats.org/drawingml/2006/main">
          <a:pPr algn="ctr"/>
          <a:r>
            <a:rPr 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* D.C. dysfunction     * Supply chain woes</a:t>
          </a:r>
        </a:p>
        <a:p xmlns:a="http://schemas.openxmlformats.org/drawingml/2006/main">
          <a:pPr algn="ctr"/>
          <a:r>
            <a:rPr 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* COVID/Omicron      *High prices/Inflation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0.08307</cdr:x>
      <cdr:y>0</cdr:y>
    </cdr:from>
    <cdr:to>
      <cdr:x>0.95617</cdr:x>
      <cdr:y>0.06572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F7AA7CD2-1F50-411D-AAEB-7C2DA887D3F5}"/>
            </a:ext>
          </a:extLst>
        </cdr:cNvPr>
        <cdr:cNvSpPr txBox="1"/>
      </cdr:nvSpPr>
      <cdr:spPr>
        <a:xfrm xmlns:a="http://schemas.openxmlformats.org/drawingml/2006/main">
          <a:off x="748567" y="0"/>
          <a:ext cx="7868057" cy="3974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400" b="1" dirty="0"/>
            <a:t>Generational Percentages</a:t>
          </a:r>
          <a:r>
            <a:rPr lang="en-US" sz="2400" b="1" baseline="0" dirty="0"/>
            <a:t> of Texas Employment 2000 - 2020</a:t>
          </a:r>
          <a:endParaRPr lang="en-US" sz="2400" b="1" dirty="0"/>
        </a:p>
      </cdr:txBody>
    </cdr:sp>
  </cdr:relSizeAnchor>
  <cdr:relSizeAnchor xmlns:cdr="http://schemas.openxmlformats.org/drawingml/2006/chartDrawing">
    <cdr:from>
      <cdr:x>0.53394</cdr:x>
      <cdr:y>0.15403</cdr:y>
    </cdr:from>
    <cdr:to>
      <cdr:x>0.89749</cdr:x>
      <cdr:y>0.26113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B96FBC4E-7B84-440F-AA83-0A2F68C03EDD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811697" y="958789"/>
          <a:ext cx="3276190" cy="666667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0.81614</cdr:x>
      <cdr:y>0.27003</cdr:y>
    </cdr:from>
    <cdr:to>
      <cdr:x>0.96439</cdr:x>
      <cdr:y>0.38296</cdr:y>
    </cdr:to>
    <cdr:sp macro="" textlink="">
      <cdr:nvSpPr>
        <cdr:cNvPr id="2" name="TextBox 2">
          <a:extLst xmlns:a="http://schemas.openxmlformats.org/drawingml/2006/main">
            <a:ext uri="{FF2B5EF4-FFF2-40B4-BE49-F238E27FC236}">
              <a16:creationId xmlns:a16="http://schemas.microsoft.com/office/drawing/2014/main" id="{DC97AD98-D083-9FDD-E3EA-B3B4EE658A3A}"/>
            </a:ext>
          </a:extLst>
        </cdr:cNvPr>
        <cdr:cNvSpPr txBox="1"/>
      </cdr:nvSpPr>
      <cdr:spPr>
        <a:xfrm xmlns:a="http://schemas.openxmlformats.org/drawingml/2006/main">
          <a:off x="7354765" y="1545489"/>
          <a:ext cx="1335984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800" b="1" dirty="0"/>
            <a:t>Openings vs Hires Gap</a:t>
          </a:r>
        </a:p>
      </cdr:txBody>
    </cdr:sp>
  </cdr:relSizeAnchor>
  <cdr:relSizeAnchor xmlns:cdr="http://schemas.openxmlformats.org/drawingml/2006/chartDrawing">
    <cdr:from>
      <cdr:x>0.96439</cdr:x>
      <cdr:y>0.16978</cdr:y>
    </cdr:from>
    <cdr:to>
      <cdr:x>0.99874</cdr:x>
      <cdr:y>0.45018</cdr:y>
    </cdr:to>
    <cdr:sp macro="" textlink="">
      <cdr:nvSpPr>
        <cdr:cNvPr id="3" name="Right Brace 2">
          <a:extLst xmlns:a="http://schemas.openxmlformats.org/drawingml/2006/main">
            <a:ext uri="{FF2B5EF4-FFF2-40B4-BE49-F238E27FC236}">
              <a16:creationId xmlns:a16="http://schemas.microsoft.com/office/drawing/2014/main" id="{A8760753-9B20-2586-6E2A-34D10613A7B5}"/>
            </a:ext>
          </a:extLst>
        </cdr:cNvPr>
        <cdr:cNvSpPr/>
      </cdr:nvSpPr>
      <cdr:spPr>
        <a:xfrm xmlns:a="http://schemas.openxmlformats.org/drawingml/2006/main">
          <a:off x="8690749" y="971700"/>
          <a:ext cx="309525" cy="1604839"/>
        </a:xfrm>
        <a:prstGeom xmlns:a="http://schemas.openxmlformats.org/drawingml/2006/main" prst="rightBrace">
          <a:avLst/>
        </a:prstGeom>
        <a:ln xmlns:a="http://schemas.openxmlformats.org/drawingml/2006/main" w="19050">
          <a:solidFill>
            <a:schemeClr val="tx1"/>
          </a:solidFill>
          <a:prstDash val="sys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0.80912</cdr:x>
      <cdr:y>0.62416</cdr:y>
    </cdr:from>
    <cdr:to>
      <cdr:x>0.96209</cdr:x>
      <cdr:y>0.73709</cdr:y>
    </cdr:to>
    <cdr:sp macro="" textlink="">
      <cdr:nvSpPr>
        <cdr:cNvPr id="4" name="TextBox 4">
          <a:extLst xmlns:a="http://schemas.openxmlformats.org/drawingml/2006/main">
            <a:ext uri="{FF2B5EF4-FFF2-40B4-BE49-F238E27FC236}">
              <a16:creationId xmlns:a16="http://schemas.microsoft.com/office/drawing/2014/main" id="{DF5FB46A-4857-CDE9-B796-548F8EF077FA}"/>
            </a:ext>
          </a:extLst>
        </cdr:cNvPr>
        <cdr:cNvSpPr txBox="1"/>
      </cdr:nvSpPr>
      <cdr:spPr>
        <a:xfrm xmlns:a="http://schemas.openxmlformats.org/drawingml/2006/main">
          <a:off x="7291523" y="3572257"/>
          <a:ext cx="1378439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800" b="1" dirty="0">
              <a:solidFill>
                <a:schemeClr val="tx1"/>
              </a:solidFill>
            </a:rPr>
            <a:t>Quits vs Layoffs Gap 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155" cy="468629"/>
          </a:xfrm>
          <a:prstGeom prst="rect">
            <a:avLst/>
          </a:prstGeom>
        </p:spPr>
        <p:txBody>
          <a:bodyPr vert="horz" lIns="91157" tIns="45578" rIns="91157" bIns="455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339" y="0"/>
            <a:ext cx="3067155" cy="468629"/>
          </a:xfrm>
          <a:prstGeom prst="rect">
            <a:avLst/>
          </a:prstGeom>
        </p:spPr>
        <p:txBody>
          <a:bodyPr vert="horz" lIns="91157" tIns="45578" rIns="91157" bIns="45578" rtlCol="0"/>
          <a:lstStyle>
            <a:lvl1pPr algn="r">
              <a:defRPr sz="1200"/>
            </a:lvl1pPr>
          </a:lstStyle>
          <a:p>
            <a:fld id="{996D06DF-5512-4DEC-A77F-BF147A9D4E77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69988"/>
            <a:ext cx="4213225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57" tIns="45578" rIns="91157" bIns="4557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075" y="4505802"/>
            <a:ext cx="5662925" cy="3687285"/>
          </a:xfrm>
          <a:prstGeom prst="rect">
            <a:avLst/>
          </a:prstGeom>
        </p:spPr>
        <p:txBody>
          <a:bodyPr vert="horz" lIns="91157" tIns="45578" rIns="91157" bIns="4557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4446"/>
            <a:ext cx="3067155" cy="468629"/>
          </a:xfrm>
          <a:prstGeom prst="rect">
            <a:avLst/>
          </a:prstGeom>
        </p:spPr>
        <p:txBody>
          <a:bodyPr vert="horz" lIns="91157" tIns="45578" rIns="91157" bIns="455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339" y="8894446"/>
            <a:ext cx="3067155" cy="468629"/>
          </a:xfrm>
          <a:prstGeom prst="rect">
            <a:avLst/>
          </a:prstGeom>
        </p:spPr>
        <p:txBody>
          <a:bodyPr vert="horz" lIns="91157" tIns="45578" rIns="91157" bIns="45578" rtlCol="0" anchor="b"/>
          <a:lstStyle>
            <a:lvl1pPr algn="r">
              <a:defRPr sz="1200"/>
            </a:lvl1pPr>
          </a:lstStyle>
          <a:p>
            <a:fld id="{2FED3890-49F1-40AA-A3E7-6E5B52573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05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2BC79-C549-4584-B399-A592E88AC44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07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70C9-1743-433E-B95A-63BFEA81F8C3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3511-316B-4F09-A390-734958E87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0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70C9-1743-433E-B95A-63BFEA81F8C3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3511-316B-4F09-A390-734958E87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32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70C9-1743-433E-B95A-63BFEA81F8C3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3511-316B-4F09-A390-734958E87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00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49430" y="2057400"/>
            <a:ext cx="5049077" cy="609600"/>
          </a:xfrm>
        </p:spPr>
        <p:txBody>
          <a:bodyPr>
            <a:noAutofit/>
          </a:bodyPr>
          <a:lstStyle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2743200"/>
            <a:ext cx="5117308" cy="543339"/>
          </a:xfrm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22374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copyright@rfocs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15F37-35DC-40E7-AA98-4042B39999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967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140" y="6441620"/>
            <a:ext cx="7026728" cy="304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84259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copyright@rfocs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9601" y="6492875"/>
            <a:ext cx="914399" cy="365125"/>
          </a:xfrm>
        </p:spPr>
        <p:txBody>
          <a:bodyPr/>
          <a:lstStyle/>
          <a:p>
            <a:fld id="{72D15F37-35DC-40E7-AA98-4042B39999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603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70C9-1743-433E-B95A-63BFEA81F8C3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3511-316B-4F09-A390-734958E87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05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70C9-1743-433E-B95A-63BFEA81F8C3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3511-316B-4F09-A390-734958E87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90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70C9-1743-433E-B95A-63BFEA81F8C3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3511-316B-4F09-A390-734958E87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530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70C9-1743-433E-B95A-63BFEA81F8C3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3511-316B-4F09-A390-734958E87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21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70C9-1743-433E-B95A-63BFEA81F8C3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3511-316B-4F09-A390-734958E87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906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70C9-1743-433E-B95A-63BFEA81F8C3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3511-316B-4F09-A390-734958E87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481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70C9-1743-433E-B95A-63BFEA81F8C3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3511-316B-4F09-A390-734958E87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900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70C9-1743-433E-B95A-63BFEA81F8C3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3511-316B-4F09-A390-734958E87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766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970C9-1743-433E-B95A-63BFEA81F8C3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A3511-316B-4F09-A390-734958E87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535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7908" y="92528"/>
            <a:ext cx="7026728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609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553200"/>
            <a:ext cx="2895600" cy="2782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copyright@Bayford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3278" y="6553200"/>
            <a:ext cx="914399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</a:t>
            </a:r>
            <a:fld id="{72D15F37-35DC-40E7-AA98-4042B39999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880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1500" b="1" kern="1200">
          <a:solidFill>
            <a:schemeClr val="accent5">
              <a:lumMod val="75000"/>
            </a:schemeClr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None/>
        <a:defRPr sz="3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Tx/>
        <a:buNone/>
        <a:defRPr sz="2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s://fred.stlouisfed.org/graph/?g=OzLy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emf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rgbClr val="A6C4E9">
                <a:lumMod val="5000"/>
              </a:srgbClr>
            </a:gs>
            <a:gs pos="0">
              <a:schemeClr val="accent1">
                <a:lumMod val="5000"/>
                <a:lumOff val="95000"/>
              </a:schemeClr>
            </a:gs>
            <a:gs pos="61000">
              <a:schemeClr val="tx2">
                <a:lumMod val="60000"/>
                <a:lumOff val="40000"/>
              </a:schemeClr>
            </a:gs>
            <a:gs pos="83000">
              <a:schemeClr val="tx2">
                <a:lumMod val="60000"/>
                <a:lumOff val="40000"/>
                <a:alpha val="31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35153" y="5249707"/>
            <a:ext cx="5034387" cy="14478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defRPr/>
            </a:pPr>
            <a:r>
              <a:rPr lang="en-US" sz="3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Richard Froeschle</a:t>
            </a:r>
          </a:p>
          <a:p>
            <a:pPr>
              <a:lnSpc>
                <a:spcPct val="90000"/>
              </a:lnSpc>
              <a:defRPr/>
            </a:pPr>
            <a:r>
              <a:rPr lang="en-US" sz="3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rich.froeschle@tstc.edu</a:t>
            </a:r>
          </a:p>
          <a:p>
            <a:pPr>
              <a:lnSpc>
                <a:spcPct val="90000"/>
              </a:lnSpc>
              <a:defRPr/>
            </a:pPr>
            <a:r>
              <a:rPr lang="en-US" sz="3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(512) 585-8231</a:t>
            </a:r>
          </a:p>
          <a:p>
            <a:pPr algn="r"/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08025B-4B5F-45A2-8A9B-9EE10F882AD2}"/>
              </a:ext>
            </a:extLst>
          </p:cNvPr>
          <p:cNvSpPr txBox="1"/>
          <p:nvPr/>
        </p:nvSpPr>
        <p:spPr>
          <a:xfrm>
            <a:off x="2441360" y="868237"/>
            <a:ext cx="65339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Life After COVID-19: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Labor Shortages and other Trends, Technologies and Practices to Ponder in the Post-pandemic Economy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Hotel Association of Tarrant County  May 12, 2022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FB3A7B4-A3B9-4E21-B949-0CB38605A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07" y="5249707"/>
            <a:ext cx="2102353" cy="14015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35A347-621D-42D1-A4DF-DFC3F6BEF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76" y="170532"/>
            <a:ext cx="2070037" cy="259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66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351154"/>
            <a:ext cx="9144000" cy="50684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614" y="6414368"/>
            <a:ext cx="7660095" cy="380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078" y="6410063"/>
            <a:ext cx="746192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Life After COVID                  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Economic Modeling Inc.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7C61BB-9C64-4FF0-8DE4-DDDAA6327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173" y="6450010"/>
            <a:ext cx="1268078" cy="304826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0DB0CEE-7666-4B1E-A30D-8F98DA237E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4112"/>
              </p:ext>
            </p:extLst>
          </p:nvPr>
        </p:nvGraphicFramePr>
        <p:xfrm>
          <a:off x="74614" y="42564"/>
          <a:ext cx="9011636" cy="62886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6046">
                  <a:extLst>
                    <a:ext uri="{9D8B030D-6E8A-4147-A177-3AD203B41FA5}">
                      <a16:colId xmlns:a16="http://schemas.microsoft.com/office/drawing/2014/main" val="2815871107"/>
                    </a:ext>
                  </a:extLst>
                </a:gridCol>
                <a:gridCol w="871643">
                  <a:extLst>
                    <a:ext uri="{9D8B030D-6E8A-4147-A177-3AD203B41FA5}">
                      <a16:colId xmlns:a16="http://schemas.microsoft.com/office/drawing/2014/main" val="2775858697"/>
                    </a:ext>
                  </a:extLst>
                </a:gridCol>
                <a:gridCol w="3592497">
                  <a:extLst>
                    <a:ext uri="{9D8B030D-6E8A-4147-A177-3AD203B41FA5}">
                      <a16:colId xmlns:a16="http://schemas.microsoft.com/office/drawing/2014/main" val="3413638273"/>
                    </a:ext>
                  </a:extLst>
                </a:gridCol>
                <a:gridCol w="1161450">
                  <a:extLst>
                    <a:ext uri="{9D8B030D-6E8A-4147-A177-3AD203B41FA5}">
                      <a16:colId xmlns:a16="http://schemas.microsoft.com/office/drawing/2014/main" val="985310125"/>
                    </a:ext>
                  </a:extLst>
                </a:gridCol>
              </a:tblGrid>
              <a:tr h="404914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Hot Jobs: Texas Job Postings    </a:t>
                      </a:r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Feb 2020 &amp; </a:t>
                      </a:r>
                      <a:r>
                        <a:rPr lang="en-US" sz="2400" b="1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April 2022</a:t>
                      </a:r>
                    </a:p>
                  </a:txBody>
                  <a:tcPr marL="8626" marR="8626" marT="8626" marB="0" anchor="b">
                    <a:solidFill>
                      <a:schemeClr val="accent1">
                        <a:alpha val="13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7258216"/>
                  </a:ext>
                </a:extLst>
              </a:tr>
              <a:tr h="3461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Occupation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4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2020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4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Occupation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4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2022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4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849084"/>
                  </a:ext>
                </a:extLst>
              </a:tr>
              <a:tr h="3461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effectLst/>
                          <a:latin typeface="+mn-lt"/>
                        </a:rPr>
                        <a:t>Total Across All Occupations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effectLst/>
                          <a:latin typeface="+mn-lt"/>
                        </a:rPr>
                        <a:t>833,500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    Total Across All Occupations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1,210,819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908241"/>
                  </a:ext>
                </a:extLst>
              </a:tr>
              <a:tr h="3461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 Registered Nurses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38,196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 Registered Nurses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57,835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271044"/>
                  </a:ext>
                </a:extLst>
              </a:tr>
              <a:tr h="3461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 Software Developers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4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33,488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4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 Software Developers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4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40,899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4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110421"/>
                  </a:ext>
                </a:extLst>
              </a:tr>
              <a:tr h="3461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 Non-tech Sales Rep, WH &amp; Man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30,302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 Non-tech Sales Reps, WH &amp; Man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31,641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0290809"/>
                  </a:ext>
                </a:extLst>
              </a:tr>
              <a:tr h="3461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 Retail Salespersons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4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25,196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4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 Retail Salespersons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4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30,356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4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70595"/>
                  </a:ext>
                </a:extLst>
              </a:tr>
              <a:tr h="3461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 Customer Service Reps. 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effectLst/>
                          <a:latin typeface="+mn-lt"/>
                        </a:rPr>
                        <a:t>20,192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 Customer Service Reps. 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30,245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014812"/>
                  </a:ext>
                </a:extLst>
              </a:tr>
              <a:tr h="3461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 Supervisor, Retail Sales Workers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4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17,039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4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 Fast Food &amp; Counter Workers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4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24,586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4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017345"/>
                  </a:ext>
                </a:extLst>
              </a:tr>
              <a:tr h="3461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 Computer Occupations, MISC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effectLst/>
                          <a:latin typeface="+mn-lt"/>
                        </a:rPr>
                        <a:t>14,253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 Personal Service/Project Mgrs. 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20,875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8507790"/>
                  </a:ext>
                </a:extLst>
              </a:tr>
              <a:tr h="3461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 Personal Service/Project  Mgrs. 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4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effectLst/>
                          <a:latin typeface="+mn-lt"/>
                        </a:rPr>
                        <a:t>12,932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4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 Supervisors, Retail Sales Workers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4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20,385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4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5921671"/>
                  </a:ext>
                </a:extLst>
              </a:tr>
              <a:tr h="3461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 Heavy Truck Drivers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12,826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 Heavy Truck Drivers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20,113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225366"/>
                  </a:ext>
                </a:extLst>
              </a:tr>
              <a:tr h="3461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 Fast Food &amp; Counter Workers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4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effectLst/>
                          <a:latin typeface="+mn-lt"/>
                        </a:rPr>
                        <a:t>10,889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4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 Computer Occupations, MISC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4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19,071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4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506184"/>
                  </a:ext>
                </a:extLst>
              </a:tr>
              <a:tr h="3461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 Maintenance &amp; Repair Workers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effectLst/>
                          <a:latin typeface="+mn-lt"/>
                        </a:rPr>
                        <a:t>9,885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 Manual Laborers/Freight Movers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17,584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6538040"/>
                  </a:ext>
                </a:extLst>
              </a:tr>
              <a:tr h="3461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Accountants and Auditors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4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9,780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4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 Maintenance &amp; Repair Workers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4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15,189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4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381317"/>
                  </a:ext>
                </a:extLst>
              </a:tr>
              <a:tr h="3461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 Medical Dosimetrists, E-HIT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effectLst/>
                          <a:latin typeface="+mn-lt"/>
                        </a:rPr>
                        <a:t>9,731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 Waiters and Waitresses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15,103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140706"/>
                  </a:ext>
                </a:extLst>
              </a:tr>
              <a:tr h="3461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Sales Managers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4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9,713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4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 Food Service Managers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4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14,166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4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5895528"/>
                  </a:ext>
                </a:extLst>
              </a:tr>
              <a:tr h="3461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Secretaries &amp; Admin Assistants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9,669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 Medical &amp; Health Services Mgrs. 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14,000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4939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0072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351154"/>
            <a:ext cx="9144000" cy="50684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614" y="6414368"/>
            <a:ext cx="7660095" cy="380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078" y="6410063"/>
            <a:ext cx="746192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Life After COVID                                  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Economic Modeling Inc.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7C61BB-9C64-4FF0-8DE4-DDDAA6327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173" y="6450010"/>
            <a:ext cx="1268078" cy="304826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0DB0CEE-7666-4B1E-A30D-8F98DA237E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346232"/>
              </p:ext>
            </p:extLst>
          </p:nvPr>
        </p:nvGraphicFramePr>
        <p:xfrm>
          <a:off x="74614" y="42563"/>
          <a:ext cx="9011636" cy="63042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9720">
                  <a:extLst>
                    <a:ext uri="{9D8B030D-6E8A-4147-A177-3AD203B41FA5}">
                      <a16:colId xmlns:a16="http://schemas.microsoft.com/office/drawing/2014/main" val="281587110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775858697"/>
                    </a:ext>
                  </a:extLst>
                </a:gridCol>
                <a:gridCol w="3666478">
                  <a:extLst>
                    <a:ext uri="{9D8B030D-6E8A-4147-A177-3AD203B41FA5}">
                      <a16:colId xmlns:a16="http://schemas.microsoft.com/office/drawing/2014/main" val="3413638273"/>
                    </a:ext>
                  </a:extLst>
                </a:gridCol>
                <a:gridCol w="901038">
                  <a:extLst>
                    <a:ext uri="{9D8B030D-6E8A-4147-A177-3AD203B41FA5}">
                      <a16:colId xmlns:a16="http://schemas.microsoft.com/office/drawing/2014/main" val="985310125"/>
                    </a:ext>
                  </a:extLst>
                </a:gridCol>
              </a:tblGrid>
              <a:tr h="397364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Hot Jobs: Tarrant Co. Job Postings  </a:t>
                      </a:r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Feb 2020 &amp; </a:t>
                      </a:r>
                      <a:r>
                        <a:rPr lang="en-US" sz="2400" b="1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April 2022</a:t>
                      </a:r>
                    </a:p>
                  </a:txBody>
                  <a:tcPr marL="8626" marR="8626" marT="8626" marB="0" anchor="b">
                    <a:solidFill>
                      <a:schemeClr val="accent1">
                        <a:alpha val="13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7258216"/>
                  </a:ext>
                </a:extLst>
              </a:tr>
              <a:tr h="3691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Occupation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4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2020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4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Occupation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4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2022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4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849084"/>
                  </a:ext>
                </a:extLst>
              </a:tr>
              <a:tr h="3691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effectLst/>
                          <a:latin typeface="+mj-lt"/>
                        </a:rPr>
                        <a:t>Total Across All Occupations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effectLst/>
                          <a:latin typeface="+mj-lt"/>
                        </a:rPr>
                        <a:t>76,604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Total Across All Occupations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106,252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908241"/>
                  </a:ext>
                </a:extLst>
              </a:tr>
              <a:tr h="3691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 Retail Salespersons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effectLst/>
                          <a:latin typeface="+mn-lt"/>
                        </a:rPr>
                        <a:t>2,898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Registered Nurses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5,362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507805"/>
                  </a:ext>
                </a:extLst>
              </a:tr>
              <a:tr h="3691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 Registered Nurses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effectLst/>
                          <a:latin typeface="+mn-lt"/>
                        </a:rPr>
                        <a:t>2,847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Retail Salespersons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3,235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8034840"/>
                  </a:ext>
                </a:extLst>
              </a:tr>
              <a:tr h="3691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 Non-tech Sales Reps, WH &amp; Man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effectLst/>
                          <a:latin typeface="+mn-lt"/>
                        </a:rPr>
                        <a:t>2,665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Customer Service Reps.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3,128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2608103"/>
                  </a:ext>
                </a:extLst>
              </a:tr>
              <a:tr h="3691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 Software Developers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effectLst/>
                          <a:latin typeface="+mn-lt"/>
                        </a:rPr>
                        <a:t>2,033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Fast Food and Counter Workers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3,088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864369"/>
                  </a:ext>
                </a:extLst>
              </a:tr>
              <a:tr h="3691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 Supervisors, Retail Sales Workers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effectLst/>
                          <a:latin typeface="+mn-lt"/>
                        </a:rPr>
                        <a:t>1,955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Non-tech Sales Reps, WH &amp; Man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2,802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7350503"/>
                  </a:ext>
                </a:extLst>
              </a:tr>
              <a:tr h="3691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 Customer Service Reps.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effectLst/>
                          <a:latin typeface="+mn-lt"/>
                        </a:rPr>
                        <a:t>1,913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Manual Laborers/Freight Movers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2,152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5546487"/>
                  </a:ext>
                </a:extLst>
              </a:tr>
              <a:tr h="3691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 Heavy Truck Drivers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4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effectLst/>
                          <a:latin typeface="+mn-lt"/>
                        </a:rPr>
                        <a:t>1,535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4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Heavy Truck Drivers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4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2,108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4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110421"/>
                  </a:ext>
                </a:extLst>
              </a:tr>
              <a:tr h="3691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 Manual Laborers/Freight Movers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effectLst/>
                          <a:latin typeface="+mn-lt"/>
                        </a:rPr>
                        <a:t>1,210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Software Developers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2,082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0290809"/>
                  </a:ext>
                </a:extLst>
              </a:tr>
              <a:tr h="3691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 Fast Food &amp; Counter Workers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4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effectLst/>
                          <a:latin typeface="+mn-lt"/>
                        </a:rPr>
                        <a:t>1,205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4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Supervisors, Retail Sales Workers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4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1,964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4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70595"/>
                  </a:ext>
                </a:extLst>
              </a:tr>
              <a:tr h="3691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Computer Occupations, MISC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1,159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Food Service Managers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1,686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014812"/>
                  </a:ext>
                </a:extLst>
              </a:tr>
              <a:tr h="3691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 Personal Service/Project Mgrs. 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4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effectLst/>
                          <a:latin typeface="+mn-lt"/>
                        </a:rPr>
                        <a:t>1,048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4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Waiters and Waitresses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4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1,641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4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017345"/>
                  </a:ext>
                </a:extLst>
              </a:tr>
              <a:tr h="3691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 Food Service Managers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effectLst/>
                          <a:latin typeface="+mn-lt"/>
                        </a:rPr>
                        <a:t>1,039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Cooks, Restaurant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1,630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8507790"/>
                  </a:ext>
                </a:extLst>
              </a:tr>
              <a:tr h="3691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Maintenance &amp; Repair Workers 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4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949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4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Personal Service/Project  Mgrs. 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4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1,525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4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5921671"/>
                  </a:ext>
                </a:extLst>
              </a:tr>
              <a:tr h="3691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Secretaries &amp; Admin Assistants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895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Cashiers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1,328</a:t>
                      </a:r>
                    </a:p>
                  </a:txBody>
                  <a:tcPr marL="8626" marR="8626" marT="8626" marB="0" anchor="ctr">
                    <a:solidFill>
                      <a:schemeClr val="accent1">
                        <a:tint val="2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2253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4767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351154"/>
            <a:ext cx="9144000" cy="50684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614" y="6414368"/>
            <a:ext cx="7660095" cy="380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078" y="6410063"/>
            <a:ext cx="746192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Life After COVID                                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Amadeus Demand360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7C61BB-9C64-4FF0-8DE4-DDDAA6327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173" y="6450010"/>
            <a:ext cx="1268078" cy="3048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A6D3AE-6877-4D5F-A1F7-3EA5E52C9D1F}"/>
              </a:ext>
            </a:extLst>
          </p:cNvPr>
          <p:cNvSpPr txBox="1"/>
          <p:nvPr/>
        </p:nvSpPr>
        <p:spPr>
          <a:xfrm>
            <a:off x="158078" y="103164"/>
            <a:ext cx="88278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Not Every Industry has Recovered at the Same Pace; Jobs or Revenues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C46CC7-1041-B868-E92F-AAF91FEC68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45" t="21399" r="14499" b="12333"/>
          <a:stretch/>
        </p:blipFill>
        <p:spPr>
          <a:xfrm>
            <a:off x="204574" y="1525459"/>
            <a:ext cx="8734852" cy="4582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D568ACA-7FAA-650F-133A-8FF8F282125B}"/>
              </a:ext>
            </a:extLst>
          </p:cNvPr>
          <p:cNvCxnSpPr>
            <a:cxnSpLocks/>
          </p:cNvCxnSpPr>
          <p:nvPr/>
        </p:nvCxnSpPr>
        <p:spPr>
          <a:xfrm flipV="1">
            <a:off x="7379855" y="3241964"/>
            <a:ext cx="1485995" cy="646545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4640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351154"/>
            <a:ext cx="9144000" cy="50684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614" y="6414368"/>
            <a:ext cx="7660095" cy="380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078" y="6410063"/>
            <a:ext cx="746192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Life After COVID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7C61BB-9C64-4FF0-8DE4-DDDAA6327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173" y="6450010"/>
            <a:ext cx="1268078" cy="3048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AD7C47-26A7-180F-4554-B45611303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14" y="103164"/>
            <a:ext cx="8930841" cy="620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617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351154"/>
            <a:ext cx="9144000" cy="50684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614" y="6414368"/>
            <a:ext cx="7660095" cy="380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078" y="6410063"/>
            <a:ext cx="746192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Life After COVID                            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TWC QCEW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7C61BB-9C64-4FF0-8DE4-DDDAA6327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173" y="6450010"/>
            <a:ext cx="1268078" cy="304826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0DB0CEE-7666-4B1E-A30D-8F98DA237E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330331"/>
              </p:ext>
            </p:extLst>
          </p:nvPr>
        </p:nvGraphicFramePr>
        <p:xfrm>
          <a:off x="66181" y="35507"/>
          <a:ext cx="9011637" cy="629163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448731">
                  <a:extLst>
                    <a:ext uri="{9D8B030D-6E8A-4147-A177-3AD203B41FA5}">
                      <a16:colId xmlns:a16="http://schemas.microsoft.com/office/drawing/2014/main" val="2815871107"/>
                    </a:ext>
                  </a:extLst>
                </a:gridCol>
                <a:gridCol w="1330037">
                  <a:extLst>
                    <a:ext uri="{9D8B030D-6E8A-4147-A177-3AD203B41FA5}">
                      <a16:colId xmlns:a16="http://schemas.microsoft.com/office/drawing/2014/main" val="690839748"/>
                    </a:ext>
                  </a:extLst>
                </a:gridCol>
                <a:gridCol w="1026037">
                  <a:extLst>
                    <a:ext uri="{9D8B030D-6E8A-4147-A177-3AD203B41FA5}">
                      <a16:colId xmlns:a16="http://schemas.microsoft.com/office/drawing/2014/main" val="2775858697"/>
                    </a:ext>
                  </a:extLst>
                </a:gridCol>
                <a:gridCol w="1206832">
                  <a:extLst>
                    <a:ext uri="{9D8B030D-6E8A-4147-A177-3AD203B41FA5}">
                      <a16:colId xmlns:a16="http://schemas.microsoft.com/office/drawing/2014/main" val="3413638273"/>
                    </a:ext>
                  </a:extLst>
                </a:gridCol>
              </a:tblGrid>
              <a:tr h="431779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D/FW Metro Industry </a:t>
                      </a:r>
                      <a:r>
                        <a:rPr lang="en-US" sz="2800" b="1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Leaders </a:t>
                      </a:r>
                      <a:r>
                        <a:rPr lang="en-US" sz="28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2020Q1 – 2021Q3</a:t>
                      </a:r>
                      <a:endParaRPr lang="en-US" sz="2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alpha val="29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7258216"/>
                  </a:ext>
                </a:extLst>
              </a:tr>
              <a:tr h="3084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Industry (3D)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EMP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CHG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ANN Wage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84841177"/>
                  </a:ext>
                </a:extLst>
              </a:tr>
              <a:tr h="3700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Total, All Industries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3,669,505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35,812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$68,630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09875410"/>
                  </a:ext>
                </a:extLst>
              </a:tr>
              <a:tr h="37009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 Professional, Scientific &amp; Technical Services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299,504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22,767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$105,248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54156865"/>
                  </a:ext>
                </a:extLst>
              </a:tr>
              <a:tr h="37009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 Warehousing and Storage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69,764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18,699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$41,184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93895835"/>
                  </a:ext>
                </a:extLst>
              </a:tr>
              <a:tr h="37009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 Administrative &amp; Support Services (Temps)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279,155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14,866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$53,352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23729820"/>
                  </a:ext>
                </a:extLst>
              </a:tr>
              <a:tr h="37009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 Banking &amp; Other Credit Intermediation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121,042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8,029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$102,908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03566826"/>
                  </a:ext>
                </a:extLst>
              </a:tr>
              <a:tr h="37009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 Couriers &amp; Messengers (last mile delivery)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35,276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5,717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$47,268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54447697"/>
                  </a:ext>
                </a:extLst>
              </a:tr>
              <a:tr h="37009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 Ambulatory Health Care Services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215,494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5,158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$67,080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4723841"/>
                  </a:ext>
                </a:extLst>
              </a:tr>
              <a:tr h="37009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 General Merchandise Stores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85,815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5,014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$32,292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45655617"/>
                  </a:ext>
                </a:extLst>
              </a:tr>
              <a:tr h="37009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 Securities &amp; Misc. Financial Activities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35,422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4,987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$140,296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21112259"/>
                  </a:ext>
                </a:extLst>
              </a:tr>
              <a:tr h="37009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 Building Material, Garden Supplies Dealers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32,400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3,632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$43,784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9938882"/>
                  </a:ext>
                </a:extLst>
              </a:tr>
              <a:tr h="37009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 Electronic Markets &amp; Internet Brokers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16,048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3,368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$128,960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16381268"/>
                  </a:ext>
                </a:extLst>
              </a:tr>
              <a:tr h="37009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 Non-store Retailers (online retailing)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15,593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3,335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$110,448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36238932"/>
                  </a:ext>
                </a:extLst>
              </a:tr>
              <a:tr h="37009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 Real Estate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61,546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3,066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$80,496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33924240"/>
                  </a:ext>
                </a:extLst>
              </a:tr>
              <a:tr h="37009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 Insurance Carriers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84,242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2,517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$87,048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37892444"/>
                  </a:ext>
                </a:extLst>
              </a:tr>
              <a:tr h="37009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 Amusement, Gambling, and Recreation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36,454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2,040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$28,704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231278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8732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351154"/>
            <a:ext cx="9144000" cy="50684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614" y="6414368"/>
            <a:ext cx="7660095" cy="380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078" y="6410063"/>
            <a:ext cx="746192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Life After COVID                            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TWC QCEW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7C61BB-9C64-4FF0-8DE4-DDDAA6327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173" y="6450010"/>
            <a:ext cx="1268078" cy="304826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0DB0CEE-7666-4B1E-A30D-8F98DA237E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3368666"/>
              </p:ext>
            </p:extLst>
          </p:nvPr>
        </p:nvGraphicFramePr>
        <p:xfrm>
          <a:off x="74614" y="17629"/>
          <a:ext cx="9011637" cy="634731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432187">
                  <a:extLst>
                    <a:ext uri="{9D8B030D-6E8A-4147-A177-3AD203B41FA5}">
                      <a16:colId xmlns:a16="http://schemas.microsoft.com/office/drawing/2014/main" val="2815871107"/>
                    </a:ext>
                  </a:extLst>
                </a:gridCol>
                <a:gridCol w="1309954">
                  <a:extLst>
                    <a:ext uri="{9D8B030D-6E8A-4147-A177-3AD203B41FA5}">
                      <a16:colId xmlns:a16="http://schemas.microsoft.com/office/drawing/2014/main" val="690839748"/>
                    </a:ext>
                  </a:extLst>
                </a:gridCol>
                <a:gridCol w="1046466">
                  <a:extLst>
                    <a:ext uri="{9D8B030D-6E8A-4147-A177-3AD203B41FA5}">
                      <a16:colId xmlns:a16="http://schemas.microsoft.com/office/drawing/2014/main" val="2775858697"/>
                    </a:ext>
                  </a:extLst>
                </a:gridCol>
                <a:gridCol w="1223030">
                  <a:extLst>
                    <a:ext uri="{9D8B030D-6E8A-4147-A177-3AD203B41FA5}">
                      <a16:colId xmlns:a16="http://schemas.microsoft.com/office/drawing/2014/main" val="3413638273"/>
                    </a:ext>
                  </a:extLst>
                </a:gridCol>
              </a:tblGrid>
              <a:tr h="387527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D/FW Metro Industry </a:t>
                      </a:r>
                      <a:r>
                        <a:rPr lang="en-US" sz="2800" b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Laggards </a:t>
                      </a:r>
                      <a:r>
                        <a:rPr lang="en-US" sz="28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2020Q1 – 2021Q3</a:t>
                      </a:r>
                      <a:endParaRPr lang="en-US" sz="2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alpha val="29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7258216"/>
                  </a:ext>
                </a:extLst>
              </a:tr>
              <a:tr h="2768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Industry (3D NAICS)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EMP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CHG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ANN Wages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84841177"/>
                  </a:ext>
                </a:extLst>
              </a:tr>
              <a:tr h="34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Total, All Industries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3,669,505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35,812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$68,630</a:t>
                      </a:r>
                    </a:p>
                  </a:txBody>
                  <a:tcPr marL="8626" marR="8626" marT="8626" marB="0" anchor="b"/>
                </a:tc>
                <a:extLst>
                  <a:ext uri="{0D108BD9-81ED-4DB2-BD59-A6C34878D82A}">
                    <a16:rowId xmlns:a16="http://schemas.microsoft.com/office/drawing/2014/main" val="3309875410"/>
                  </a:ext>
                </a:extLst>
              </a:tr>
              <a:tr h="34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Educational Services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288,396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-22,247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$57,200</a:t>
                      </a:r>
                    </a:p>
                  </a:txBody>
                  <a:tcPr marL="8626" marR="8626" marT="8626" marB="0" anchor="b"/>
                </a:tc>
                <a:extLst>
                  <a:ext uri="{0D108BD9-81ED-4DB2-BD59-A6C34878D82A}">
                    <a16:rowId xmlns:a16="http://schemas.microsoft.com/office/drawing/2014/main" val="3494070996"/>
                  </a:ext>
                </a:extLst>
              </a:tr>
              <a:tr h="34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 Accommodation (hotels/motels)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26,803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-8,645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$37,544</a:t>
                      </a:r>
                    </a:p>
                  </a:txBody>
                  <a:tcPr marL="8626" marR="8626" marT="8626" marB="0" anchor="b"/>
                </a:tc>
                <a:extLst>
                  <a:ext uri="{0D108BD9-81ED-4DB2-BD59-A6C34878D82A}">
                    <a16:rowId xmlns:a16="http://schemas.microsoft.com/office/drawing/2014/main" val="2513480011"/>
                  </a:ext>
                </a:extLst>
              </a:tr>
              <a:tr h="34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Food Services and Drinking Places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300,057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-5,855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$24,596</a:t>
                      </a:r>
                    </a:p>
                  </a:txBody>
                  <a:tcPr marL="8626" marR="8626" marT="8626" marB="0" anchor="b"/>
                </a:tc>
                <a:extLst>
                  <a:ext uri="{0D108BD9-81ED-4DB2-BD59-A6C34878D82A}">
                    <a16:rowId xmlns:a16="http://schemas.microsoft.com/office/drawing/2014/main" val="2379764463"/>
                  </a:ext>
                </a:extLst>
              </a:tr>
              <a:tr h="34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Nursing and Residential Care Facilities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44,904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-4,949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$41,184</a:t>
                      </a:r>
                    </a:p>
                  </a:txBody>
                  <a:tcPr marL="8626" marR="8626" marT="8626" marB="0" anchor="b"/>
                </a:tc>
                <a:extLst>
                  <a:ext uri="{0D108BD9-81ED-4DB2-BD59-A6C34878D82A}">
                    <a16:rowId xmlns:a16="http://schemas.microsoft.com/office/drawing/2014/main" val="2900043472"/>
                  </a:ext>
                </a:extLst>
              </a:tr>
              <a:tr h="34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Clothing &amp; Clothing Accessories Stores 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30,483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-4,278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$27,196</a:t>
                      </a:r>
                    </a:p>
                  </a:txBody>
                  <a:tcPr marL="8626" marR="8626" marT="8626" marB="0" anchor="b"/>
                </a:tc>
                <a:extLst>
                  <a:ext uri="{0D108BD9-81ED-4DB2-BD59-A6C34878D82A}">
                    <a16:rowId xmlns:a16="http://schemas.microsoft.com/office/drawing/2014/main" val="1149874707"/>
                  </a:ext>
                </a:extLst>
              </a:tr>
              <a:tr h="34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Social Assistance &amp; Childcare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51,158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-4,162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$32,656</a:t>
                      </a:r>
                    </a:p>
                  </a:txBody>
                  <a:tcPr marL="8626" marR="8626" marT="8626" marB="0" anchor="b"/>
                </a:tc>
                <a:extLst>
                  <a:ext uri="{0D108BD9-81ED-4DB2-BD59-A6C34878D82A}">
                    <a16:rowId xmlns:a16="http://schemas.microsoft.com/office/drawing/2014/main" val="3221112259"/>
                  </a:ext>
                </a:extLst>
              </a:tr>
              <a:tr h="34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Transit &amp; Ground Passenger Transportation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9,121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-2,934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$50,024</a:t>
                      </a:r>
                    </a:p>
                  </a:txBody>
                  <a:tcPr marL="8626" marR="8626" marT="8626" marB="0" anchor="b"/>
                </a:tc>
                <a:extLst>
                  <a:ext uri="{0D108BD9-81ED-4DB2-BD59-A6C34878D82A}">
                    <a16:rowId xmlns:a16="http://schemas.microsoft.com/office/drawing/2014/main" val="359938882"/>
                  </a:ext>
                </a:extLst>
              </a:tr>
              <a:tr h="34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Performing Arts &amp; Spectator Sports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9,496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-2,782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$100,932</a:t>
                      </a:r>
                    </a:p>
                  </a:txBody>
                  <a:tcPr marL="8626" marR="8626" marT="8626" marB="0" anchor="b"/>
                </a:tc>
                <a:extLst>
                  <a:ext uri="{0D108BD9-81ED-4DB2-BD59-A6C34878D82A}">
                    <a16:rowId xmlns:a16="http://schemas.microsoft.com/office/drawing/2014/main" val="3416381268"/>
                  </a:ext>
                </a:extLst>
              </a:tr>
              <a:tr h="34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Movie Theatres &amp; Sound Recording Studios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5,515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-2,042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$39,676</a:t>
                      </a:r>
                    </a:p>
                  </a:txBody>
                  <a:tcPr marL="8626" marR="8626" marT="8626" marB="0" anchor="b"/>
                </a:tc>
                <a:extLst>
                  <a:ext uri="{0D108BD9-81ED-4DB2-BD59-A6C34878D82A}">
                    <a16:rowId xmlns:a16="http://schemas.microsoft.com/office/drawing/2014/main" val="3636238932"/>
                  </a:ext>
                </a:extLst>
              </a:tr>
              <a:tr h="34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Rental and Leasing Services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15,537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-1,956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$67,652</a:t>
                      </a:r>
                    </a:p>
                  </a:txBody>
                  <a:tcPr marL="8626" marR="8626" marT="8626" marB="0" anchor="b"/>
                </a:tc>
                <a:extLst>
                  <a:ext uri="{0D108BD9-81ED-4DB2-BD59-A6C34878D82A}">
                    <a16:rowId xmlns:a16="http://schemas.microsoft.com/office/drawing/2014/main" val="1837892444"/>
                  </a:ext>
                </a:extLst>
              </a:tr>
              <a:tr h="34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Support Activities for Transportation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28,849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-1,954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$78,208</a:t>
                      </a:r>
                    </a:p>
                  </a:txBody>
                  <a:tcPr marL="8626" marR="8626" marT="8626" marB="0" anchor="b"/>
                </a:tc>
                <a:extLst>
                  <a:ext uri="{0D108BD9-81ED-4DB2-BD59-A6C34878D82A}">
                    <a16:rowId xmlns:a16="http://schemas.microsoft.com/office/drawing/2014/main" val="1181289677"/>
                  </a:ext>
                </a:extLst>
              </a:tr>
              <a:tr h="34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Religious, Civic &amp; Non-profit Organizations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15,164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-1,737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$58,188</a:t>
                      </a:r>
                    </a:p>
                  </a:txBody>
                  <a:tcPr marL="8626" marR="8626" marT="8626" marB="0" anchor="b"/>
                </a:tc>
                <a:extLst>
                  <a:ext uri="{0D108BD9-81ED-4DB2-BD59-A6C34878D82A}">
                    <a16:rowId xmlns:a16="http://schemas.microsoft.com/office/drawing/2014/main" val="3148450592"/>
                  </a:ext>
                </a:extLst>
              </a:tr>
              <a:tr h="34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Machinery Manufacturing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15,683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-1,601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$69,992</a:t>
                      </a:r>
                    </a:p>
                  </a:txBody>
                  <a:tcPr marL="8626" marR="8626" marT="8626" marB="0" anchor="b"/>
                </a:tc>
                <a:extLst>
                  <a:ext uri="{0D108BD9-81ED-4DB2-BD59-A6C34878D82A}">
                    <a16:rowId xmlns:a16="http://schemas.microsoft.com/office/drawing/2014/main" val="1198434672"/>
                  </a:ext>
                </a:extLst>
              </a:tr>
              <a:tr h="34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Motor Vehicle and Parts Dealers 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51,409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-1,547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$77,376</a:t>
                      </a:r>
                    </a:p>
                  </a:txBody>
                  <a:tcPr marL="8626" marR="8626" marT="8626" marB="0" anchor="b"/>
                </a:tc>
                <a:extLst>
                  <a:ext uri="{0D108BD9-81ED-4DB2-BD59-A6C34878D82A}">
                    <a16:rowId xmlns:a16="http://schemas.microsoft.com/office/drawing/2014/main" val="16541419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72365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351154"/>
            <a:ext cx="9144000" cy="50684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614" y="6414368"/>
            <a:ext cx="7660095" cy="380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078" y="6410063"/>
            <a:ext cx="746192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Life After COVID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7C61BB-9C64-4FF0-8DE4-DDDAA6327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173" y="6450010"/>
            <a:ext cx="1268078" cy="3048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8BB1F0-4B00-4F8B-9AC0-C4BB89FCC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78" y="94688"/>
            <a:ext cx="7247139" cy="6193247"/>
          </a:xfrm>
          <a:prstGeom prst="rect">
            <a:avLst/>
          </a:prstGeom>
          <a:ln w="12700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A6D3AE-6877-4D5F-A1F7-3EA5E52C9D1F}"/>
              </a:ext>
            </a:extLst>
          </p:cNvPr>
          <p:cNvSpPr txBox="1"/>
          <p:nvPr/>
        </p:nvSpPr>
        <p:spPr>
          <a:xfrm>
            <a:off x="6187737" y="1957890"/>
            <a:ext cx="2956263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00FF"/>
                </a:solidFill>
              </a:rPr>
              <a:t>The Labor Shortage  Explained: Any Questions?</a:t>
            </a:r>
          </a:p>
        </p:txBody>
      </p:sp>
    </p:spTree>
    <p:extLst>
      <p:ext uri="{BB962C8B-B14F-4D97-AF65-F5344CB8AC3E}">
        <p14:creationId xmlns:p14="http://schemas.microsoft.com/office/powerpoint/2010/main" val="3451239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351154"/>
            <a:ext cx="9144000" cy="50684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614" y="6414368"/>
            <a:ext cx="7660095" cy="380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078" y="6410063"/>
            <a:ext cx="883672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Life After COVID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E82EED-A400-4DB2-86B9-5DA1EA69F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173" y="6463717"/>
            <a:ext cx="1268078" cy="3048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F5F604-039D-4302-9BE5-8A3278919C12}"/>
              </a:ext>
            </a:extLst>
          </p:cNvPr>
          <p:cNvSpPr txBox="1"/>
          <p:nvPr/>
        </p:nvSpPr>
        <p:spPr>
          <a:xfrm>
            <a:off x="4769303" y="509437"/>
            <a:ext cx="4083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</a:rPr>
              <a:t>“There are eight million stories in the naked city, you are about to see one of them”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1C102E-38BB-428D-AFED-37E9BE5B3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63" y="230818"/>
            <a:ext cx="4218613" cy="594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690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351154"/>
            <a:ext cx="9144000" cy="50684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614" y="6414368"/>
            <a:ext cx="7660095" cy="380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078" y="6410063"/>
            <a:ext cx="746192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Life After COVID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2" name="Table Placeholder 3">
            <a:extLst>
              <a:ext uri="{FF2B5EF4-FFF2-40B4-BE49-F238E27FC236}">
                <a16:creationId xmlns:a16="http://schemas.microsoft.com/office/drawing/2014/main" id="{BBCD3BE3-D452-429E-BA7B-392586BB0AD8}"/>
              </a:ext>
            </a:extLst>
          </p:cNvPr>
          <p:cNvGraphicFramePr>
            <a:graphicFrameLocks/>
          </p:cNvGraphicFramePr>
          <p:nvPr/>
        </p:nvGraphicFramePr>
        <p:xfrm>
          <a:off x="99186" y="28017"/>
          <a:ext cx="8974208" cy="6259916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8974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174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The Current Labor Shortage: Driver Impacts for Slow Hiring</a:t>
                      </a:r>
                      <a:endParaRPr lang="en-US" sz="28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4423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1. </a:t>
                      </a:r>
                      <a:r>
                        <a:rPr lang="en-US" sz="2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Govt. incentives remove urgency </a:t>
                      </a:r>
                      <a:r>
                        <a:rPr lang="en-US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– expanded UI, student debt relief, rent postponement, other subsidies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211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2. </a:t>
                      </a:r>
                      <a:r>
                        <a:rPr lang="en-US" sz="2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Minding the kids: </a:t>
                      </a:r>
                      <a:r>
                        <a:rPr lang="en-US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in-home schooling, childcare!, eldercare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99132886"/>
                  </a:ext>
                </a:extLst>
              </a:tr>
              <a:tr h="387211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3. </a:t>
                      </a:r>
                      <a:r>
                        <a:rPr lang="en-US" sz="2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Declining Labor Force Participation Rates </a:t>
                      </a:r>
                      <a:r>
                        <a:rPr lang="en-US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(esp. Mothers)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86278414"/>
                  </a:ext>
                </a:extLst>
              </a:tr>
              <a:tr h="387211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4.</a:t>
                      </a:r>
                      <a:r>
                        <a:rPr lang="en-US" sz="2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 Demographics:</a:t>
                      </a:r>
                      <a:r>
                        <a:rPr lang="en-US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baby boomer retirement, low birth rates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455066"/>
                  </a:ext>
                </a:extLst>
              </a:tr>
              <a:tr h="387211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5. </a:t>
                      </a:r>
                      <a:r>
                        <a:rPr lang="en-US" sz="2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Reduction of foreign workers:</a:t>
                      </a:r>
                      <a:r>
                        <a:rPr lang="en-US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fewer student &amp; work visas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09286262"/>
                  </a:ext>
                </a:extLst>
              </a:tr>
              <a:tr h="387211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6. </a:t>
                      </a:r>
                      <a:r>
                        <a:rPr lang="en-US" sz="2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Workplace safety issues </a:t>
                      </a:r>
                      <a:r>
                        <a:rPr lang="en-US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(lost hours out sick, virus-based hesitancy)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69794031"/>
                  </a:ext>
                </a:extLst>
              </a:tr>
              <a:tr h="774423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7. </a:t>
                      </a:r>
                      <a:r>
                        <a:rPr lang="en-US" sz="2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Change in cultural values: </a:t>
                      </a:r>
                      <a:r>
                        <a:rPr lang="en-US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Millennials/Gen Z have different work/life ($$$/flexibility) balance priorities, value of work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36223819"/>
                  </a:ext>
                </a:extLst>
              </a:tr>
              <a:tr h="774423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8. </a:t>
                      </a:r>
                      <a:r>
                        <a:rPr lang="en-US" sz="2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The Great Reshuffle:</a:t>
                      </a:r>
                      <a:r>
                        <a:rPr lang="en-US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Career reflection &amp; ‘Burnout’, quits/job hopping to increase pay, self-employment, Reservation Wage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40166067"/>
                  </a:ext>
                </a:extLst>
              </a:tr>
              <a:tr h="387211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9. </a:t>
                      </a:r>
                      <a:r>
                        <a:rPr lang="en-US" sz="2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Small business can’t compete on wages </a:t>
                      </a:r>
                      <a:r>
                        <a:rPr lang="en-US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(Amazon effect, chains)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58249955"/>
                  </a:ext>
                </a:extLst>
              </a:tr>
              <a:tr h="387211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10. </a:t>
                      </a:r>
                      <a:r>
                        <a:rPr lang="en-US" sz="2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Measurement Challenges:</a:t>
                      </a:r>
                      <a:r>
                        <a:rPr lang="en-US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Not in the CLF to Employed. Gig work?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4423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11. </a:t>
                      </a:r>
                      <a:r>
                        <a:rPr lang="en-US" sz="2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Skill mismatch: </a:t>
                      </a:r>
                      <a:r>
                        <a:rPr lang="en-US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Worker skills don’t match job openings, student choice doesn't match high demand jobs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81DAAD2-6BB9-4DBD-8E2C-D66E03CB3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5316" y="6450010"/>
            <a:ext cx="1268078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35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351154"/>
            <a:ext cx="9144000" cy="50684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614" y="6414368"/>
            <a:ext cx="7660095" cy="380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078" y="6410063"/>
            <a:ext cx="746192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Life After COVID             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Census ACS PUMS, authors calculations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E0DF1C-48FE-473F-A86A-80695A429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173" y="6450010"/>
            <a:ext cx="1268078" cy="304826"/>
          </a:xfrm>
          <a:prstGeom prst="rect">
            <a:avLst/>
          </a:prstGeom>
        </p:spPr>
      </p:pic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0000000-0008-0000-0100-000004100000}"/>
              </a:ext>
            </a:extLst>
          </p:cNvPr>
          <p:cNvGraphicFramePr>
            <a:graphicFrameLocks noGrp="1"/>
          </p:cNvGraphicFramePr>
          <p:nvPr/>
        </p:nvGraphicFramePr>
        <p:xfrm>
          <a:off x="74614" y="63216"/>
          <a:ext cx="9011637" cy="6224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19778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351154"/>
            <a:ext cx="9144000" cy="50684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614" y="6414368"/>
            <a:ext cx="7660095" cy="380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078" y="6410063"/>
            <a:ext cx="883672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Life After COVID       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Andrew Duguay, MarketWatch May 5, 2020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2231F1-11A3-4460-91D2-88C0E70100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33" t="16645" r="32913" b="4650"/>
          <a:stretch/>
        </p:blipFill>
        <p:spPr>
          <a:xfrm>
            <a:off x="310718" y="258516"/>
            <a:ext cx="4563122" cy="57960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218B180-053E-4B08-B630-8A2BE1075F33}"/>
              </a:ext>
            </a:extLst>
          </p:cNvPr>
          <p:cNvSpPr txBox="1"/>
          <p:nvPr/>
        </p:nvSpPr>
        <p:spPr>
          <a:xfrm>
            <a:off x="4939576" y="258516"/>
            <a:ext cx="4204424" cy="5865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i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“It’s unrealistic to presume that an economy and a society, which have endured unprecedented structural and psychological hardships, will emerge on the other side unscathed and unchanged”.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E82EED-A400-4DB2-86B9-5DA1EA69F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173" y="6463717"/>
            <a:ext cx="1268078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8279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49DF75A-D5C5-4D4E-2F36-C27E8EBE66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70" b="5895"/>
          <a:stretch/>
        </p:blipFill>
        <p:spPr>
          <a:xfrm>
            <a:off x="57748" y="573707"/>
            <a:ext cx="9011636" cy="584170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" y="6351156"/>
            <a:ext cx="9144000" cy="50684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616" y="6414368"/>
            <a:ext cx="7660095" cy="380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Life After COVID                   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BLS JOLTS/FRED St. Louis Fed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E82EED-A400-4DB2-86B9-5DA1EA69F9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8173" y="6463717"/>
            <a:ext cx="1268078" cy="3048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85B60F-268D-4131-B5D7-E3707038A720}"/>
              </a:ext>
            </a:extLst>
          </p:cNvPr>
          <p:cNvSpPr txBox="1"/>
          <p:nvPr/>
        </p:nvSpPr>
        <p:spPr>
          <a:xfrm>
            <a:off x="328913" y="-43726"/>
            <a:ext cx="8629478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Are more people really quitting than ever before?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46C234-096A-4A78-A040-382941E1F92C}"/>
              </a:ext>
            </a:extLst>
          </p:cNvPr>
          <p:cNvSpPr txBox="1"/>
          <p:nvPr/>
        </p:nvSpPr>
        <p:spPr>
          <a:xfrm>
            <a:off x="1384575" y="5262233"/>
            <a:ext cx="4009462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Research suggests the quit rate is the best indicator of future wage inflation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F1B029-2C66-F777-C5A1-F8F5093DA1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639" t="38499" r="20815" b="50534"/>
          <a:stretch/>
        </p:blipFill>
        <p:spPr>
          <a:xfrm>
            <a:off x="3154357" y="689789"/>
            <a:ext cx="3717498" cy="130708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9638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50"/>
    </mc:Choice>
    <mc:Fallback xmlns="">
      <p:transition spd="slow" advTm="7325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DDA6FCB7-5EB5-4346-8B5C-B819972727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0571429"/>
              </p:ext>
            </p:extLst>
          </p:nvPr>
        </p:nvGraphicFramePr>
        <p:xfrm>
          <a:off x="74615" y="564629"/>
          <a:ext cx="9011636" cy="5723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/>
          <p:nvPr/>
        </p:nvSpPr>
        <p:spPr>
          <a:xfrm>
            <a:off x="1" y="6351154"/>
            <a:ext cx="9144000" cy="50684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614" y="6414368"/>
            <a:ext cx="7660095" cy="380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078" y="6410063"/>
            <a:ext cx="746192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Life After COVID                                 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BLS JOLTS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7C61BB-9C64-4FF0-8DE4-DDDAA6327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173" y="6450010"/>
            <a:ext cx="1268078" cy="3048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FCCEE41-00EA-4D2B-93DF-9E274BF30D52}"/>
              </a:ext>
            </a:extLst>
          </p:cNvPr>
          <p:cNvSpPr txBox="1"/>
          <p:nvPr/>
        </p:nvSpPr>
        <p:spPr>
          <a:xfrm>
            <a:off x="1028759" y="41409"/>
            <a:ext cx="7531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Labor Shortage Dynamics: Quits, Hires, Openings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DA9617-465E-4943-A50F-74C27AA0A868}"/>
              </a:ext>
            </a:extLst>
          </p:cNvPr>
          <p:cNvSpPr txBox="1"/>
          <p:nvPr/>
        </p:nvSpPr>
        <p:spPr>
          <a:xfrm>
            <a:off x="7620000" y="1166998"/>
            <a:ext cx="1145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11.55 mil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E75176-8A1E-4B05-A4A7-84CE904BE302}"/>
              </a:ext>
            </a:extLst>
          </p:cNvPr>
          <p:cNvSpPr txBox="1"/>
          <p:nvPr/>
        </p:nvSpPr>
        <p:spPr>
          <a:xfrm>
            <a:off x="7977562" y="3244334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6.74 mil</a:t>
            </a:r>
          </a:p>
        </p:txBody>
      </p:sp>
    </p:spTree>
    <p:extLst>
      <p:ext uri="{BB962C8B-B14F-4D97-AF65-F5344CB8AC3E}">
        <p14:creationId xmlns:p14="http://schemas.microsoft.com/office/powerpoint/2010/main" val="1612352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351154"/>
            <a:ext cx="9144000" cy="50684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614" y="6414368"/>
            <a:ext cx="7660095" cy="380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078" y="6410063"/>
            <a:ext cx="746192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Life After COVID                          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TWC/LMCI, EMSI/Burning Glass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7C61BB-9C64-4FF0-8DE4-DDDAA6327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173" y="6450010"/>
            <a:ext cx="1268078" cy="3048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CABB64-832A-4C84-8CD2-3A3AA5429CE7}"/>
              </a:ext>
            </a:extLst>
          </p:cNvPr>
          <p:cNvSpPr txBox="1"/>
          <p:nvPr/>
        </p:nvSpPr>
        <p:spPr>
          <a:xfrm>
            <a:off x="253045" y="63216"/>
            <a:ext cx="9051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Tarrant Co. Labor Force Pandemic Peak to Trough to Today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74F0A2D-68E9-2239-85A8-BAA3BB8C95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0967754"/>
              </p:ext>
            </p:extLst>
          </p:nvPr>
        </p:nvGraphicFramePr>
        <p:xfrm>
          <a:off x="100329" y="685292"/>
          <a:ext cx="8885592" cy="5602642"/>
        </p:xfrm>
        <a:graphic>
          <a:graphicData uri="http://schemas.openxmlformats.org/drawingml/2006/table">
            <a:tbl>
              <a:tblPr bandRow="1">
                <a:tableStyleId>{BDBED569-4797-4DF1-A0F4-6AAB3CD982D8}</a:tableStyleId>
              </a:tblPr>
              <a:tblGrid>
                <a:gridCol w="2532035">
                  <a:extLst>
                    <a:ext uri="{9D8B030D-6E8A-4147-A177-3AD203B41FA5}">
                      <a16:colId xmlns:a16="http://schemas.microsoft.com/office/drawing/2014/main" val="3328040818"/>
                    </a:ext>
                  </a:extLst>
                </a:gridCol>
                <a:gridCol w="1434322">
                  <a:extLst>
                    <a:ext uri="{9D8B030D-6E8A-4147-A177-3AD203B41FA5}">
                      <a16:colId xmlns:a16="http://schemas.microsoft.com/office/drawing/2014/main" val="1676025997"/>
                    </a:ext>
                  </a:extLst>
                </a:gridCol>
                <a:gridCol w="1392005">
                  <a:extLst>
                    <a:ext uri="{9D8B030D-6E8A-4147-A177-3AD203B41FA5}">
                      <a16:colId xmlns:a16="http://schemas.microsoft.com/office/drawing/2014/main" val="1500432239"/>
                    </a:ext>
                  </a:extLst>
                </a:gridCol>
                <a:gridCol w="1264144">
                  <a:extLst>
                    <a:ext uri="{9D8B030D-6E8A-4147-A177-3AD203B41FA5}">
                      <a16:colId xmlns:a16="http://schemas.microsoft.com/office/drawing/2014/main" val="3080323906"/>
                    </a:ext>
                  </a:extLst>
                </a:gridCol>
                <a:gridCol w="1405496">
                  <a:extLst>
                    <a:ext uri="{9D8B030D-6E8A-4147-A177-3AD203B41FA5}">
                      <a16:colId xmlns:a16="http://schemas.microsoft.com/office/drawing/2014/main" val="3579066767"/>
                    </a:ext>
                  </a:extLst>
                </a:gridCol>
                <a:gridCol w="857590">
                  <a:extLst>
                    <a:ext uri="{9D8B030D-6E8A-4147-A177-3AD203B41FA5}">
                      <a16:colId xmlns:a16="http://schemas.microsoft.com/office/drawing/2014/main" val="2694244516"/>
                    </a:ext>
                  </a:extLst>
                </a:gridCol>
              </a:tblGrid>
              <a:tr h="5032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93" marR="7493" marT="749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u="none" strike="noStrike">
                          <a:solidFill>
                            <a:srgbClr val="0000FF"/>
                          </a:solidFill>
                          <a:effectLst/>
                        </a:rPr>
                        <a:t>CLF**</a:t>
                      </a:r>
                      <a:endParaRPr lang="en-US" sz="2400" b="1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493" marR="7493" marT="749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EMP**</a:t>
                      </a:r>
                      <a:endParaRPr lang="en-US" sz="2400" b="1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493" marR="7493" marT="749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u="none" strike="noStrike">
                          <a:solidFill>
                            <a:srgbClr val="0000FF"/>
                          </a:solidFill>
                          <a:effectLst/>
                        </a:rPr>
                        <a:t>Postings*</a:t>
                      </a:r>
                      <a:endParaRPr lang="en-US" sz="2400" b="1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493" marR="7493" marT="749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u="none" strike="noStrike">
                          <a:solidFill>
                            <a:srgbClr val="0000FF"/>
                          </a:solidFill>
                          <a:effectLst/>
                        </a:rPr>
                        <a:t>UnEMP**</a:t>
                      </a:r>
                      <a:endParaRPr lang="en-US" sz="2400" b="1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493" marR="7493" marT="749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solidFill>
                            <a:srgbClr val="0000FF"/>
                          </a:solidFill>
                          <a:effectLst/>
                        </a:rPr>
                        <a:t>Urate</a:t>
                      </a:r>
                      <a:endParaRPr lang="en-US" sz="2400" b="1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493" marR="7493" marT="7493" marB="0" anchor="b"/>
                </a:tc>
                <a:extLst>
                  <a:ext uri="{0D108BD9-81ED-4DB2-BD59-A6C34878D82A}">
                    <a16:rowId xmlns:a16="http://schemas.microsoft.com/office/drawing/2014/main" val="1494069893"/>
                  </a:ext>
                </a:extLst>
              </a:tr>
              <a:tr h="4136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 2020  </a:t>
                      </a:r>
                      <a:r>
                        <a:rPr lang="en-US" sz="20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(peak)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93" marR="7493" marT="74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1,079,821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93" marR="7493" marT="74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1,046,438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93" marR="7493" marT="74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76,604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93" marR="7493" marT="74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33,383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93" marR="7493" marT="749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3.1%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93" marR="7493" marT="7493" marB="0" anchor="b"/>
                </a:tc>
                <a:extLst>
                  <a:ext uri="{0D108BD9-81ED-4DB2-BD59-A6C34878D82A}">
                    <a16:rowId xmlns:a16="http://schemas.microsoft.com/office/drawing/2014/main" val="2248004404"/>
                  </a:ext>
                </a:extLst>
              </a:tr>
              <a:tr h="4136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April 2020   </a:t>
                      </a:r>
                      <a:r>
                        <a:rPr lang="en-US" sz="20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(trough)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93" marR="7493" marT="74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1,012,343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93" marR="7493" marT="74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885,935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93" marR="7493" marT="74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70,707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93" marR="7493" marT="74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126,408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93" marR="7493" marT="749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12.5%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93" marR="7493" marT="7493" marB="0" anchor="b"/>
                </a:tc>
                <a:extLst>
                  <a:ext uri="{0D108BD9-81ED-4DB2-BD59-A6C34878D82A}">
                    <a16:rowId xmlns:a16="http://schemas.microsoft.com/office/drawing/2014/main" val="436632057"/>
                  </a:ext>
                </a:extLst>
              </a:tr>
              <a:tr h="4136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March 2022 </a:t>
                      </a:r>
                      <a:r>
                        <a:rPr lang="en-US" sz="20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(today)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93" marR="7493" marT="74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1,128,211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93" marR="7493" marT="74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1,089,219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93" marR="7493" marT="74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106,252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93" marR="7493" marT="74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38,992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93" marR="7493" marT="749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3.5%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93" marR="7493" marT="7493" marB="0" anchor="b"/>
                </a:tc>
                <a:extLst>
                  <a:ext uri="{0D108BD9-81ED-4DB2-BD59-A6C34878D82A}">
                    <a16:rowId xmlns:a16="http://schemas.microsoft.com/office/drawing/2014/main" val="259497741"/>
                  </a:ext>
                </a:extLst>
              </a:tr>
              <a:tr h="5032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93" marR="7493" marT="749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93" marR="7493" marT="749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93" marR="7493" marT="749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93" marR="7493" marT="749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93" marR="7493" marT="74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93" marR="7493" marT="7493" marB="0" anchor="b"/>
                </a:tc>
                <a:extLst>
                  <a:ext uri="{0D108BD9-81ED-4DB2-BD59-A6C34878D82A}">
                    <a16:rowId xmlns:a16="http://schemas.microsoft.com/office/drawing/2014/main" val="1811297897"/>
                  </a:ext>
                </a:extLst>
              </a:tr>
              <a:tr h="8272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CHG Trough             (April 2020) to Today</a:t>
                      </a:r>
                      <a:endParaRPr lang="en-US" sz="20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93" marR="7493" marT="749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115,868</a:t>
                      </a:r>
                      <a:endParaRPr lang="en-US" sz="20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93" marR="7493" marT="749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203,284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93" marR="7493" marT="749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35,545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93" marR="7493" marT="749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-87,416</a:t>
                      </a:r>
                      <a:endParaRPr lang="en-US" sz="20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93" marR="7493" marT="74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C0C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0C0C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93" marR="7493" marT="7493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847833"/>
                  </a:ext>
                </a:extLst>
              </a:tr>
              <a:tr h="50327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PCT CHG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93" marR="7493" marT="749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11.4%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93" marR="7493" marT="749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22.9%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93" marR="7493" marT="749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50.3%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93" marR="7493" marT="749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-69.2%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93" marR="7493" marT="74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C0C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0C0C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93" marR="7493" marT="7493" marB="0" anchor="ctr"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0689152"/>
                  </a:ext>
                </a:extLst>
              </a:tr>
              <a:tr h="8272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CHG Pre-pandemic Peak to Today</a:t>
                      </a:r>
                      <a:endParaRPr lang="en-US" sz="2000" b="1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93" marR="7493" marT="749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48,390</a:t>
                      </a:r>
                      <a:endParaRPr lang="en-US" sz="20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93" marR="7493" marT="749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42,781</a:t>
                      </a:r>
                      <a:endParaRPr lang="en-US" sz="20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93" marR="7493" marT="749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29,648</a:t>
                      </a:r>
                      <a:endParaRPr lang="en-US" sz="20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93" marR="7493" marT="749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5,609</a:t>
                      </a:r>
                      <a:endParaRPr lang="en-US" sz="20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93" marR="7493" marT="74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C0C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0C0C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93" marR="7493" marT="7493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6857261"/>
                  </a:ext>
                </a:extLst>
              </a:tr>
              <a:tr h="5032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PCT CHG</a:t>
                      </a:r>
                      <a:endParaRPr lang="en-US" sz="2000" b="1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93" marR="7493" marT="749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4.5%</a:t>
                      </a:r>
                      <a:endParaRPr lang="en-US" sz="2000" b="1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93" marR="7493" marT="749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4.1%</a:t>
                      </a:r>
                      <a:endParaRPr lang="en-US" sz="2000" b="1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93" marR="7493" marT="749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38.7%</a:t>
                      </a:r>
                      <a:endParaRPr lang="en-US" sz="20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93" marR="7493" marT="749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16.8%</a:t>
                      </a:r>
                      <a:endParaRPr lang="en-US" sz="2000" b="1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93" marR="7493" marT="74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C0C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0C0C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93" marR="7493" marT="7493" marB="0" anchor="b"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3434058"/>
                  </a:ext>
                </a:extLst>
              </a:tr>
              <a:tr h="347031">
                <a:tc gridSpan="6">
                  <a:txBody>
                    <a:bodyPr/>
                    <a:lstStyle/>
                    <a:p>
                      <a:pPr algn="l" rtl="0" fontAlgn="ctr"/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* Job Openings (Openings) from EMSI/Burning Glass Online Postings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3" marR="7493" marT="7493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913057"/>
                  </a:ext>
                </a:extLst>
              </a:tr>
              <a:tr h="347031">
                <a:tc gridSpan="6">
                  <a:txBody>
                    <a:bodyPr/>
                    <a:lstStyle/>
                    <a:p>
                      <a:pPr algn="l" rtl="0" fontAlgn="ctr"/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**Civilian Labor Force (CLF), Unemployed (</a:t>
                      </a:r>
                      <a:r>
                        <a:rPr lang="en-US" sz="14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UnEMP</a:t>
                      </a: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), Employed Persons (EMP) from BLS LAUS/TWC (unadjusted)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3" marR="7493" marT="7493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7105309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D3B08234-02B9-42DF-9B21-209EEFDED81D}"/>
              </a:ext>
            </a:extLst>
          </p:cNvPr>
          <p:cNvSpPr/>
          <p:nvPr/>
        </p:nvSpPr>
        <p:spPr>
          <a:xfrm>
            <a:off x="151306" y="4261639"/>
            <a:ext cx="7930512" cy="790651"/>
          </a:xfrm>
          <a:prstGeom prst="rect">
            <a:avLst/>
          </a:prstGeom>
          <a:noFill/>
          <a:ln w="38100">
            <a:solidFill>
              <a:srgbClr val="24EE2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78F7A0-4A81-80E3-E08E-B8F80338BA58}"/>
              </a:ext>
            </a:extLst>
          </p:cNvPr>
          <p:cNvSpPr/>
          <p:nvPr/>
        </p:nvSpPr>
        <p:spPr>
          <a:xfrm>
            <a:off x="5485307" y="2078141"/>
            <a:ext cx="2596511" cy="351024"/>
          </a:xfrm>
          <a:prstGeom prst="rect">
            <a:avLst/>
          </a:prstGeom>
          <a:noFill/>
          <a:ln w="38100">
            <a:solidFill>
              <a:srgbClr val="24EE2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358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20CF5AC7-A1CC-450B-A39B-D5712153C0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2558091"/>
              </p:ext>
            </p:extLst>
          </p:nvPr>
        </p:nvGraphicFramePr>
        <p:xfrm>
          <a:off x="158077" y="633687"/>
          <a:ext cx="8847378" cy="5673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/>
          <p:nvPr/>
        </p:nvSpPr>
        <p:spPr>
          <a:xfrm>
            <a:off x="1" y="6351154"/>
            <a:ext cx="9144000" cy="50684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614" y="6414368"/>
            <a:ext cx="7660095" cy="380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078" y="6410063"/>
            <a:ext cx="746192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Life After COVID              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TWC/CES &amp; LAUS – EMSI job postings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A136C7-4B06-40F7-800B-BD49DFF35BF3}"/>
              </a:ext>
            </a:extLst>
          </p:cNvPr>
          <p:cNvSpPr txBox="1"/>
          <p:nvPr/>
        </p:nvSpPr>
        <p:spPr>
          <a:xfrm>
            <a:off x="622677" y="113114"/>
            <a:ext cx="7817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Tarrant Co. Labor Shortage: Postings Outstrip Unemployed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F89532-9079-461B-AF6E-2A50B815B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173" y="6450010"/>
            <a:ext cx="1268078" cy="3048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8F1A0B-7282-4539-97BB-C553B04F39E4}"/>
              </a:ext>
            </a:extLst>
          </p:cNvPr>
          <p:cNvSpPr txBox="1"/>
          <p:nvPr/>
        </p:nvSpPr>
        <p:spPr>
          <a:xfrm>
            <a:off x="6939866" y="1925029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106,252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9D9A91-3148-4E86-84F7-BF3A1F9E5564}"/>
              </a:ext>
            </a:extLst>
          </p:cNvPr>
          <p:cNvSpPr txBox="1"/>
          <p:nvPr/>
        </p:nvSpPr>
        <p:spPr>
          <a:xfrm>
            <a:off x="7134650" y="4563639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38,992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236191-A013-D318-C0B3-402F819EA05E}"/>
              </a:ext>
            </a:extLst>
          </p:cNvPr>
          <p:cNvSpPr txBox="1"/>
          <p:nvPr/>
        </p:nvSpPr>
        <p:spPr>
          <a:xfrm>
            <a:off x="1395343" y="895928"/>
            <a:ext cx="4987391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106,252/38,992 = 2.7 jobs per unemployed person</a:t>
            </a:r>
          </a:p>
        </p:txBody>
      </p:sp>
    </p:spTree>
    <p:extLst>
      <p:ext uri="{BB962C8B-B14F-4D97-AF65-F5344CB8AC3E}">
        <p14:creationId xmlns:p14="http://schemas.microsoft.com/office/powerpoint/2010/main" val="3231135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351154"/>
            <a:ext cx="9144000" cy="50684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614" y="6414368"/>
            <a:ext cx="7660095" cy="380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078" y="6410063"/>
            <a:ext cx="746192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Life After COVID                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EMSI/Burning Glass, Texaswages.com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7C61BB-9C64-4FF0-8DE4-DDDAA6327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173" y="6450010"/>
            <a:ext cx="1268078" cy="304826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0DB0CEE-7666-4B1E-A30D-8F98DA237E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6973887"/>
              </p:ext>
            </p:extLst>
          </p:nvPr>
        </p:nvGraphicFramePr>
        <p:xfrm>
          <a:off x="74619" y="63216"/>
          <a:ext cx="9011632" cy="6243680"/>
        </p:xfrm>
        <a:graphic>
          <a:graphicData uri="http://schemas.openxmlformats.org/drawingml/2006/table">
            <a:tbl>
              <a:tblPr bandRow="1">
                <a:tableStyleId>{BDBED569-4797-4DF1-A0F4-6AAB3CD982D8}</a:tableStyleId>
              </a:tblPr>
              <a:tblGrid>
                <a:gridCol w="4368076">
                  <a:extLst>
                    <a:ext uri="{9D8B030D-6E8A-4147-A177-3AD203B41FA5}">
                      <a16:colId xmlns:a16="http://schemas.microsoft.com/office/drawing/2014/main" val="2815871107"/>
                    </a:ext>
                  </a:extLst>
                </a:gridCol>
                <a:gridCol w="1052944">
                  <a:extLst>
                    <a:ext uri="{9D8B030D-6E8A-4147-A177-3AD203B41FA5}">
                      <a16:colId xmlns:a16="http://schemas.microsoft.com/office/drawing/2014/main" val="2775858697"/>
                    </a:ext>
                  </a:extLst>
                </a:gridCol>
                <a:gridCol w="1089890">
                  <a:extLst>
                    <a:ext uri="{9D8B030D-6E8A-4147-A177-3AD203B41FA5}">
                      <a16:colId xmlns:a16="http://schemas.microsoft.com/office/drawing/2014/main" val="68899981"/>
                    </a:ext>
                  </a:extLst>
                </a:gridCol>
                <a:gridCol w="1339272">
                  <a:extLst>
                    <a:ext uri="{9D8B030D-6E8A-4147-A177-3AD203B41FA5}">
                      <a16:colId xmlns:a16="http://schemas.microsoft.com/office/drawing/2014/main" val="3413638273"/>
                    </a:ext>
                  </a:extLst>
                </a:gridCol>
                <a:gridCol w="1161450">
                  <a:extLst>
                    <a:ext uri="{9D8B030D-6E8A-4147-A177-3AD203B41FA5}">
                      <a16:colId xmlns:a16="http://schemas.microsoft.com/office/drawing/2014/main" val="985310125"/>
                    </a:ext>
                  </a:extLst>
                </a:gridCol>
              </a:tblGrid>
              <a:tr h="370912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Labor Competition in the D/FW Hotel Sector</a:t>
                      </a:r>
                      <a:endParaRPr lang="en-US" sz="24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7258216"/>
                  </a:ext>
                </a:extLst>
              </a:tr>
              <a:tr h="6181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Occupation </a:t>
                      </a:r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(77%)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solidFill>
                            <a:srgbClr val="000000"/>
                          </a:solidFill>
                          <a:effectLst/>
                        </a:rPr>
                        <a:t>Hotel Staff %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solidFill>
                            <a:srgbClr val="000000"/>
                          </a:solidFill>
                          <a:effectLst/>
                        </a:rPr>
                        <a:t>Mar 2022 Postings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solidFill>
                            <a:srgbClr val="000000"/>
                          </a:solidFill>
                          <a:effectLst/>
                        </a:rPr>
                        <a:t>Advertised Salary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D/FW AVG Salary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51908241"/>
                  </a:ext>
                </a:extLst>
              </a:tr>
              <a:tr h="3090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Maids/Housekeepers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25.9%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874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$23,872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$23,971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10311855"/>
                  </a:ext>
                </a:extLst>
              </a:tr>
              <a:tr h="3090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Hotel &amp; Motel Desk Clerks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19.4%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907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$24,000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$24,368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89486060"/>
                  </a:ext>
                </a:extLst>
              </a:tr>
              <a:tr h="3090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Waiters and Waitresses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6.3%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1,641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$25,024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$18,541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94074534"/>
                  </a:ext>
                </a:extLst>
              </a:tr>
              <a:tr h="3090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Maintenance &amp; Repair Workers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5.0%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1,283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$37,504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$41,420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07350503"/>
                  </a:ext>
                </a:extLst>
              </a:tr>
              <a:tr h="3090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Lodging Managers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3.7%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$44,928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$53,192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65546487"/>
                  </a:ext>
                </a:extLst>
              </a:tr>
              <a:tr h="3090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Cooks, Restaurant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3.3%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1,630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$26,048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$27,221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3110421"/>
                  </a:ext>
                </a:extLst>
              </a:tr>
              <a:tr h="3090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Dining Room Attendant/Bartender Helper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2.6%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565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$22,464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$19,991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90290809"/>
                  </a:ext>
                </a:extLst>
              </a:tr>
              <a:tr h="3090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Supervisors, Office/Admin Support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2.1%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567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$44,416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$60,437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4370595"/>
                  </a:ext>
                </a:extLst>
              </a:tr>
              <a:tr h="3090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Janitors &amp; Cleaners, Ex. Maids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1.4%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1,140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$25,792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$27,608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62014812"/>
                  </a:ext>
                </a:extLst>
              </a:tr>
              <a:tr h="3090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Supervisors, Housekeeping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1.4%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123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$32,128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$44,563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63017345"/>
                  </a:ext>
                </a:extLst>
              </a:tr>
              <a:tr h="3090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Laundry &amp; Dry-Cleaning Workers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1.4%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157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$21,824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$23,326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58507790"/>
                  </a:ext>
                </a:extLst>
              </a:tr>
              <a:tr h="3090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Services Sales Representatives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1.4%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308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$44,416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$58,067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25921671"/>
                  </a:ext>
                </a:extLst>
              </a:tr>
              <a:tr h="3090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Supervisor, Food Prep Workers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1.2%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1,072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$27,008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$32,822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14225366"/>
                  </a:ext>
                </a:extLst>
              </a:tr>
              <a:tr h="3090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General and Operations Managers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1.2%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1,009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$54,912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$105,396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87506184"/>
                  </a:ext>
                </a:extLst>
              </a:tr>
              <a:tr h="3090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Bookkeeping &amp; Accounting Clerks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1.1%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933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$37,504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$42,896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76538040"/>
                  </a:ext>
                </a:extLst>
              </a:tr>
              <a:tr h="3090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Bartenders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1.1%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411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$26,560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$18,770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08381317"/>
                  </a:ext>
                </a:extLst>
              </a:tr>
              <a:tr h="3090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Security Guards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1.0%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734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$28,032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$28,674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901407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62082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351154"/>
            <a:ext cx="9144000" cy="50684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614" y="6414368"/>
            <a:ext cx="7660095" cy="380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077" y="6410063"/>
            <a:ext cx="7602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Life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After COVID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5E0F1C-0AA6-4B4D-9E6A-699952082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7224" y="3807448"/>
            <a:ext cx="570430" cy="3551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DA65B1-70A5-4C93-AF67-6D8ACEA2F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173" y="6419326"/>
            <a:ext cx="1268078" cy="3048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F82D74-70FF-4521-979A-0E6A3A1A1C20}"/>
              </a:ext>
            </a:extLst>
          </p:cNvPr>
          <p:cNvSpPr txBox="1"/>
          <p:nvPr/>
        </p:nvSpPr>
        <p:spPr>
          <a:xfrm>
            <a:off x="228439" y="649049"/>
            <a:ext cx="8687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#1 - The less-than-full economy: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Fewer workers (labor supply) and s</a:t>
            </a:r>
            <a:r>
              <a:rPr kumimoji="0" lang="en-US" sz="24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ocial-distancing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takes productive capacity out of the economy.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B46194-EBC6-4684-A31E-8884455095D1}"/>
              </a:ext>
            </a:extLst>
          </p:cNvPr>
          <p:cNvSpPr txBox="1"/>
          <p:nvPr/>
        </p:nvSpPr>
        <p:spPr>
          <a:xfrm>
            <a:off x="228439" y="1611768"/>
            <a:ext cx="8292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#2 - Supply chains have been seriously disrupted. They will be reoriented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with greater emphasis on local markets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C86273-B5DC-4C4C-BB44-4957237E7F4A}"/>
              </a:ext>
            </a:extLst>
          </p:cNvPr>
          <p:cNvSpPr txBox="1"/>
          <p:nvPr/>
        </p:nvSpPr>
        <p:spPr>
          <a:xfrm>
            <a:off x="218912" y="2574487"/>
            <a:ext cx="8435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#3 - Online retailing will accelerate: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Dec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line in retail store jobs.   E-commerce capturing a growing share of the market. Logistics!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38F7AF-452F-48FD-9E06-8EF6A30AEBF9}"/>
              </a:ext>
            </a:extLst>
          </p:cNvPr>
          <p:cNvSpPr txBox="1"/>
          <p:nvPr/>
        </p:nvSpPr>
        <p:spPr>
          <a:xfrm>
            <a:off x="193257" y="3537226"/>
            <a:ext cx="87574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#4 - School may never be the same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: back to campus or cyberspace? Hybrid Learning? Questions about college costs/value proposition? </a:t>
            </a: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3BFB96-0E9F-49C0-8A6D-CAD0D3E70292}"/>
              </a:ext>
            </a:extLst>
          </p:cNvPr>
          <p:cNvSpPr txBox="1"/>
          <p:nvPr/>
        </p:nvSpPr>
        <p:spPr>
          <a:xfrm>
            <a:off x="193257" y="4390376"/>
            <a:ext cx="7822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#5 - Teleworking or work from home arrangements become more common: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Fewer commuters and a virtual workplace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06FED2-1658-4F99-BB2C-A2729E689C3D}"/>
              </a:ext>
            </a:extLst>
          </p:cNvPr>
          <p:cNvSpPr txBox="1"/>
          <p:nvPr/>
        </p:nvSpPr>
        <p:spPr>
          <a:xfrm>
            <a:off x="204928" y="5355222"/>
            <a:ext cx="86966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#6 - It’s all about skills!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- Degrees still matter, but skills are the new metric. Hard &amp; soft, socioemotional &amp; digital skills,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transferable!</a:t>
            </a:r>
            <a:endParaRPr lang="en-US" sz="2400" dirty="0"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B0CD0B-711A-4399-A4FF-254AFC65509D}"/>
              </a:ext>
            </a:extLst>
          </p:cNvPr>
          <p:cNvSpPr txBox="1"/>
          <p:nvPr/>
        </p:nvSpPr>
        <p:spPr>
          <a:xfrm>
            <a:off x="787630" y="120459"/>
            <a:ext cx="7733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 Dozen Trends to Ponder in the Post-pandemic Economy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9137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351154"/>
            <a:ext cx="9144000" cy="50684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614" y="6414368"/>
            <a:ext cx="7660095" cy="380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078" y="6410063"/>
            <a:ext cx="746192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Life After COVID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7C61BB-9C64-4FF0-8DE4-DDDAA6327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173" y="6450010"/>
            <a:ext cx="1268078" cy="304826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0DB0CEE-7666-4B1E-A30D-8F98DA237E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50690"/>
              </p:ext>
            </p:extLst>
          </p:nvPr>
        </p:nvGraphicFramePr>
        <p:xfrm>
          <a:off x="74613" y="42563"/>
          <a:ext cx="9011638" cy="622967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278187">
                  <a:extLst>
                    <a:ext uri="{9D8B030D-6E8A-4147-A177-3AD203B41FA5}">
                      <a16:colId xmlns:a16="http://schemas.microsoft.com/office/drawing/2014/main" val="2815871107"/>
                    </a:ext>
                  </a:extLst>
                </a:gridCol>
                <a:gridCol w="5733451">
                  <a:extLst>
                    <a:ext uri="{9D8B030D-6E8A-4147-A177-3AD203B41FA5}">
                      <a16:colId xmlns:a16="http://schemas.microsoft.com/office/drawing/2014/main" val="985310125"/>
                    </a:ext>
                  </a:extLst>
                </a:gridCol>
              </a:tblGrid>
              <a:tr h="35012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Competition &amp; Upskilling: Transferable Skills for Hotel Staffing Pattern</a:t>
                      </a:r>
                      <a:endParaRPr lang="en-US" sz="24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26" marR="8626" marT="8626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7258216"/>
                  </a:ext>
                </a:extLst>
              </a:tr>
              <a:tr h="3252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Occupation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OCCs with Similar Skills</a:t>
                      </a:r>
                      <a:endParaRPr lang="en-US" sz="2000" b="1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8626" marR="8626" marT="8626" marB="0" anchor="ctr"/>
                </a:tc>
                <a:extLst>
                  <a:ext uri="{0D108BD9-81ED-4DB2-BD59-A6C34878D82A}">
                    <a16:rowId xmlns:a16="http://schemas.microsoft.com/office/drawing/2014/main" val="1905849084"/>
                  </a:ext>
                </a:extLst>
              </a:tr>
              <a:tr h="3252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Maids/Housekeepers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Private home housekeeper, Fast food counter clerk</a:t>
                      </a:r>
                    </a:p>
                  </a:txBody>
                  <a:tcPr marL="8626" marR="8626" marT="8626" marB="0" anchor="ctr"/>
                </a:tc>
                <a:extLst>
                  <a:ext uri="{0D108BD9-81ED-4DB2-BD59-A6C34878D82A}">
                    <a16:rowId xmlns:a16="http://schemas.microsoft.com/office/drawing/2014/main" val="3551908241"/>
                  </a:ext>
                </a:extLst>
              </a:tr>
              <a:tr h="3252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Hotel &amp; Motel Desk Clerks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Customer service rep, Bookkeeper, Med. Records HIT</a:t>
                      </a:r>
                    </a:p>
                  </a:txBody>
                  <a:tcPr marL="8626" marR="8626" marT="8626" marB="0" anchor="ctr"/>
                </a:tc>
                <a:extLst>
                  <a:ext uri="{0D108BD9-81ED-4DB2-BD59-A6C34878D82A}">
                    <a16:rowId xmlns:a16="http://schemas.microsoft.com/office/drawing/2014/main" val="497077709"/>
                  </a:ext>
                </a:extLst>
              </a:tr>
              <a:tr h="3252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Waiters and Waitresses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Host(</a:t>
                      </a:r>
                      <a:r>
                        <a:rPr lang="en-US" sz="2000" b="0" i="0" u="none" strike="noStrike" dirty="0" err="1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ess</a:t>
                      </a:r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), Cashier, Dining room attendant</a:t>
                      </a:r>
                    </a:p>
                  </a:txBody>
                  <a:tcPr marL="8626" marR="8626" marT="8626" marB="0" anchor="ctr"/>
                </a:tc>
                <a:extLst>
                  <a:ext uri="{0D108BD9-81ED-4DB2-BD59-A6C34878D82A}">
                    <a16:rowId xmlns:a16="http://schemas.microsoft.com/office/drawing/2014/main" val="2727790556"/>
                  </a:ext>
                </a:extLst>
              </a:tr>
              <a:tr h="3252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Maintenance/Repair Workers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HVAC Tech, RV service tech, Roustabout (oil &amp; gas)</a:t>
                      </a:r>
                    </a:p>
                  </a:txBody>
                  <a:tcPr marL="8626" marR="8626" marT="8626" marB="0" anchor="ctr"/>
                </a:tc>
                <a:extLst>
                  <a:ext uri="{0D108BD9-81ED-4DB2-BD59-A6C34878D82A}">
                    <a16:rowId xmlns:a16="http://schemas.microsoft.com/office/drawing/2014/main" val="2107350503"/>
                  </a:ext>
                </a:extLst>
              </a:tr>
              <a:tr h="3252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Lodging Managers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Food service </a:t>
                      </a:r>
                      <a:r>
                        <a:rPr lang="en-US" sz="2000" b="0" i="0" u="none" strike="noStrike" dirty="0" err="1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Mgr</a:t>
                      </a:r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, Admin Services </a:t>
                      </a:r>
                      <a:r>
                        <a:rPr lang="en-US" sz="2000" b="0" i="0" u="none" strike="noStrike" dirty="0" err="1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Mgr</a:t>
                      </a:r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, Logistics </a:t>
                      </a:r>
                      <a:r>
                        <a:rPr lang="en-US" sz="2000" b="0" i="0" u="none" strike="noStrike" dirty="0" err="1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Mgr</a:t>
                      </a:r>
                      <a:endParaRPr lang="en-US" sz="20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65546487"/>
                  </a:ext>
                </a:extLst>
              </a:tr>
              <a:tr h="3252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Cooks, Restaurant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Baker, Institutional cook, Butcher/Meatcutter</a:t>
                      </a:r>
                    </a:p>
                  </a:txBody>
                  <a:tcPr marL="8626" marR="8626" marT="8626" marB="0" anchor="ctr"/>
                </a:tc>
                <a:extLst>
                  <a:ext uri="{0D108BD9-81ED-4DB2-BD59-A6C34878D82A}">
                    <a16:rowId xmlns:a16="http://schemas.microsoft.com/office/drawing/2014/main" val="4083110421"/>
                  </a:ext>
                </a:extLst>
              </a:tr>
              <a:tr h="3252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Dining Room Attendant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Waiter(</a:t>
                      </a:r>
                      <a:r>
                        <a:rPr lang="en-US" sz="2000" b="0" i="0" u="none" strike="noStrike" dirty="0" err="1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ess</a:t>
                      </a:r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), Host(</a:t>
                      </a:r>
                      <a:r>
                        <a:rPr lang="en-US" sz="2000" b="0" i="0" u="none" strike="noStrike" dirty="0" err="1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ess</a:t>
                      </a:r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), Barista</a:t>
                      </a:r>
                    </a:p>
                  </a:txBody>
                  <a:tcPr marL="8626" marR="8626" marT="8626" marB="0" anchor="ctr"/>
                </a:tc>
                <a:extLst>
                  <a:ext uri="{0D108BD9-81ED-4DB2-BD59-A6C34878D82A}">
                    <a16:rowId xmlns:a16="http://schemas.microsoft.com/office/drawing/2014/main" val="2090290809"/>
                  </a:ext>
                </a:extLst>
              </a:tr>
              <a:tr h="3252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Supervisor, Office/Admin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HR </a:t>
                      </a:r>
                      <a:r>
                        <a:rPr lang="en-US" sz="2000" b="0" i="0" u="none" strike="noStrike" dirty="0" err="1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Mgr</a:t>
                      </a:r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/Specialist, Admin services </a:t>
                      </a:r>
                      <a:r>
                        <a:rPr lang="en-US" sz="2000" b="0" i="0" u="none" strike="noStrike" dirty="0" err="1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Mgr</a:t>
                      </a:r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US" sz="2000" b="0" i="0" u="none" strike="noStrike" dirty="0" err="1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Exec.support</a:t>
                      </a:r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8626" marR="8626" marT="8626" marB="0" anchor="ctr"/>
                </a:tc>
                <a:extLst>
                  <a:ext uri="{0D108BD9-81ED-4DB2-BD59-A6C34878D82A}">
                    <a16:rowId xmlns:a16="http://schemas.microsoft.com/office/drawing/2014/main" val="44370595"/>
                  </a:ext>
                </a:extLst>
              </a:tr>
              <a:tr h="3252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Janitors &amp; Cleaners, Ex. Maids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Landscaper/groundskeeper, Construction helper</a:t>
                      </a:r>
                    </a:p>
                  </a:txBody>
                  <a:tcPr marL="8626" marR="8626" marT="8626" marB="0" anchor="ctr"/>
                </a:tc>
                <a:extLst>
                  <a:ext uri="{0D108BD9-81ED-4DB2-BD59-A6C34878D82A}">
                    <a16:rowId xmlns:a16="http://schemas.microsoft.com/office/drawing/2014/main" val="2162014812"/>
                  </a:ext>
                </a:extLst>
              </a:tr>
              <a:tr h="3252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Supervisors, Housekeeping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Food Service Supr., Retail Supr., Production Supr.</a:t>
                      </a:r>
                    </a:p>
                  </a:txBody>
                  <a:tcPr marL="8626" marR="8626" marT="8626" marB="0" anchor="ctr"/>
                </a:tc>
                <a:extLst>
                  <a:ext uri="{0D108BD9-81ED-4DB2-BD59-A6C34878D82A}">
                    <a16:rowId xmlns:a16="http://schemas.microsoft.com/office/drawing/2014/main" val="3863017345"/>
                  </a:ext>
                </a:extLst>
              </a:tr>
              <a:tr h="3252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Laundry/Dry-Cleaning Worker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Food prep </a:t>
                      </a:r>
                      <a:r>
                        <a:rPr lang="en-US" sz="2000" b="0" i="0" u="none" strike="noStrike" dirty="0" err="1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wkr</a:t>
                      </a:r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., Manuf. packager/packer, Maid  </a:t>
                      </a:r>
                    </a:p>
                  </a:txBody>
                  <a:tcPr marL="8626" marR="8626" marT="8626" marB="0" anchor="ctr"/>
                </a:tc>
                <a:extLst>
                  <a:ext uri="{0D108BD9-81ED-4DB2-BD59-A6C34878D82A}">
                    <a16:rowId xmlns:a16="http://schemas.microsoft.com/office/drawing/2014/main" val="2858507790"/>
                  </a:ext>
                </a:extLst>
              </a:tr>
              <a:tr h="3252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Services Sales Representatives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Real estate agent, Customer service rep., Sales rep.</a:t>
                      </a:r>
                    </a:p>
                  </a:txBody>
                  <a:tcPr marL="8626" marR="8626" marT="8626" marB="0" anchor="ctr"/>
                </a:tc>
                <a:extLst>
                  <a:ext uri="{0D108BD9-81ED-4DB2-BD59-A6C34878D82A}">
                    <a16:rowId xmlns:a16="http://schemas.microsoft.com/office/drawing/2014/main" val="2925921671"/>
                  </a:ext>
                </a:extLst>
              </a:tr>
              <a:tr h="3252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Supervisor, Food Prep Workers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Food Service Supr., Retail Supr., Lodging Mgr.</a:t>
                      </a:r>
                    </a:p>
                  </a:txBody>
                  <a:tcPr marL="8626" marR="8626" marT="8626" marB="0" anchor="ctr"/>
                </a:tc>
                <a:extLst>
                  <a:ext uri="{0D108BD9-81ED-4DB2-BD59-A6C34878D82A}">
                    <a16:rowId xmlns:a16="http://schemas.microsoft.com/office/drawing/2014/main" val="2614225366"/>
                  </a:ext>
                </a:extLst>
              </a:tr>
              <a:tr h="3252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General and Operations Mgr.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Business ops specialist, Finance Mgr., Health care Mgr.</a:t>
                      </a:r>
                    </a:p>
                  </a:txBody>
                  <a:tcPr marL="8626" marR="8626" marT="8626" marB="0" anchor="ctr"/>
                </a:tc>
                <a:extLst>
                  <a:ext uri="{0D108BD9-81ED-4DB2-BD59-A6C34878D82A}">
                    <a16:rowId xmlns:a16="http://schemas.microsoft.com/office/drawing/2014/main" val="1987506184"/>
                  </a:ext>
                </a:extLst>
              </a:tr>
              <a:tr h="3252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Bookkeeping/Accounting Clerk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Office Clerk/Admin Support, Payroll clerk, Info Clerk</a:t>
                      </a:r>
                    </a:p>
                  </a:txBody>
                  <a:tcPr marL="8626" marR="8626" marT="8626" marB="0" anchor="ctr"/>
                </a:tc>
                <a:extLst>
                  <a:ext uri="{0D108BD9-81ED-4DB2-BD59-A6C34878D82A}">
                    <a16:rowId xmlns:a16="http://schemas.microsoft.com/office/drawing/2014/main" val="2776538040"/>
                  </a:ext>
                </a:extLst>
              </a:tr>
              <a:tr h="3252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Bartenders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Dining room attendant, Barista, Waiter(</a:t>
                      </a:r>
                      <a:r>
                        <a:rPr lang="en-US" sz="2000" b="0" i="0" u="none" strike="noStrike" dirty="0" err="1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ess</a:t>
                      </a:r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8626" marR="8626" marT="8626" marB="0" anchor="ctr"/>
                </a:tc>
                <a:extLst>
                  <a:ext uri="{0D108BD9-81ED-4DB2-BD59-A6C34878D82A}">
                    <a16:rowId xmlns:a16="http://schemas.microsoft.com/office/drawing/2014/main" val="2608381317"/>
                  </a:ext>
                </a:extLst>
              </a:tr>
              <a:tr h="3252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Security Guards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Correctional officer, TSA screener, Private investigator</a:t>
                      </a:r>
                    </a:p>
                  </a:txBody>
                  <a:tcPr marL="8626" marR="8626" marT="8626" marB="0" anchor="ctr"/>
                </a:tc>
                <a:extLst>
                  <a:ext uri="{0D108BD9-81ED-4DB2-BD59-A6C34878D82A}">
                    <a16:rowId xmlns:a16="http://schemas.microsoft.com/office/drawing/2014/main" val="17901407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77598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351154"/>
            <a:ext cx="9144000" cy="50684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614" y="6414368"/>
            <a:ext cx="7660095" cy="380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077" y="6410063"/>
            <a:ext cx="7602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Life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After COVID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5E0F1C-0AA6-4B4D-9E6A-699952082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7224" y="3807448"/>
            <a:ext cx="570430" cy="3551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DA65B1-70A5-4C93-AF67-6D8ACEA2F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173" y="6419326"/>
            <a:ext cx="1268078" cy="3048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F82D74-70FF-4521-979A-0E6A3A1A1C20}"/>
              </a:ext>
            </a:extLst>
          </p:cNvPr>
          <p:cNvSpPr txBox="1"/>
          <p:nvPr/>
        </p:nvSpPr>
        <p:spPr>
          <a:xfrm>
            <a:off x="158077" y="304263"/>
            <a:ext cx="8840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#7 –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The world has been in recession too! –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Limited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business travel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fewer exports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hurts Texas, </a:t>
            </a:r>
            <a:r>
              <a:rPr lang="en-US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oil &amp; food shortages, Ukraine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AEC662-5C97-4D68-8CEA-2B9823AB5D5A}"/>
              </a:ext>
            </a:extLst>
          </p:cNvPr>
          <p:cNvSpPr txBox="1"/>
          <p:nvPr/>
        </p:nvSpPr>
        <p:spPr>
          <a:xfrm>
            <a:off x="158077" y="1201926"/>
            <a:ext cx="8869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#8. The end of paper?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Speeding up digital transformation – the move to cloud technology accelerates digitization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(AI, Cyber, Blockchain)</a:t>
            </a: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9B18C8-314D-4E01-BE33-2B6A18EBA279}"/>
              </a:ext>
            </a:extLst>
          </p:cNvPr>
          <p:cNvSpPr txBox="1"/>
          <p:nvPr/>
        </p:nvSpPr>
        <p:spPr>
          <a:xfrm>
            <a:off x="158077" y="2077366"/>
            <a:ext cx="873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#9. Building the new infrastructure: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Rethinking transportation needs. Investments in physical infrastructure. Includes Telecomm!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53BF3D-345D-4C26-832C-E4E3B16B87C1}"/>
              </a:ext>
            </a:extLst>
          </p:cNvPr>
          <p:cNvSpPr txBox="1"/>
          <p:nvPr/>
        </p:nvSpPr>
        <p:spPr>
          <a:xfrm>
            <a:off x="158077" y="3017374"/>
            <a:ext cx="86599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#10 - Are Robots the Answer?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Huma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n frailty, technology progress, labor shortages increase demand for robotic solutions/personnel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B68434-661B-43BF-9B34-9389B8CE9C7E}"/>
              </a:ext>
            </a:extLst>
          </p:cNvPr>
          <p:cNvSpPr txBox="1"/>
          <p:nvPr/>
        </p:nvSpPr>
        <p:spPr>
          <a:xfrm>
            <a:off x="158077" y="3911590"/>
            <a:ext cx="8530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#11 - Small business suffers while the gig economy grows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– Big Tech and Big Box stores flourished. Will the little guys survive?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C36431-BA3C-4254-83D7-0D3A86D0C8BF}"/>
              </a:ext>
            </a:extLst>
          </p:cNvPr>
          <p:cNvSpPr txBox="1"/>
          <p:nvPr/>
        </p:nvSpPr>
        <p:spPr>
          <a:xfrm>
            <a:off x="187594" y="4853326"/>
            <a:ext cx="8501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#12 – As </a:t>
            </a:r>
            <a:r>
              <a:rPr lang="en-US" sz="2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Labor Markets Evolve, So Must Education and Training Strategies: </a:t>
            </a:r>
            <a:r>
              <a:rPr lang="en-US" sz="2400" b="1" dirty="0"/>
              <a:t>Upskilling and reskilling become most important approach to addressing worker shortages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5173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351154"/>
            <a:ext cx="9144000" cy="50684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614" y="6414368"/>
            <a:ext cx="7660095" cy="380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078" y="6410063"/>
            <a:ext cx="746192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Life After COVID                                       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Josh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Bernsin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7C61BB-9C64-4FF0-8DE4-DDDAA6327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173" y="6450010"/>
            <a:ext cx="1268078" cy="3048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4D5AB7-77AE-4CE7-B864-8235135245FB}"/>
              </a:ext>
            </a:extLst>
          </p:cNvPr>
          <p:cNvSpPr txBox="1"/>
          <p:nvPr/>
        </p:nvSpPr>
        <p:spPr>
          <a:xfrm>
            <a:off x="100329" y="722765"/>
            <a:ext cx="888559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dirty="0">
                <a:cs typeface="Arial" panose="020B0604020202020204" pitchFamily="34" charset="0"/>
              </a:rPr>
              <a:t>. Companies must </a:t>
            </a:r>
            <a:r>
              <a:rPr 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diversify recruiting </a:t>
            </a:r>
            <a:r>
              <a:rPr lang="en-US" sz="2800" dirty="0">
                <a:cs typeface="Arial" panose="020B0604020202020204" pitchFamily="34" charset="0"/>
              </a:rPr>
              <a:t>and go beyond looking just for purple unicorns to hire. </a:t>
            </a:r>
            <a:r>
              <a:rPr 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Marginalized groups </a:t>
            </a:r>
          </a:p>
          <a:p>
            <a:r>
              <a:rPr lang="en-US" sz="2800" dirty="0">
                <a:cs typeface="Arial" panose="020B0604020202020204" pitchFamily="34" charset="0"/>
              </a:rPr>
              <a:t>2. Companies must get serious about </a:t>
            </a:r>
            <a:r>
              <a:rPr 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internal mobility. Upskilling </a:t>
            </a:r>
            <a:r>
              <a:rPr lang="en-US" sz="2800" dirty="0">
                <a:cs typeface="Arial" panose="020B0604020202020204" pitchFamily="34" charset="0"/>
              </a:rPr>
              <a:t>existing talent is an imperative to fill key positions</a:t>
            </a:r>
          </a:p>
          <a:p>
            <a:r>
              <a:rPr lang="en-US" sz="2800" dirty="0">
                <a:cs typeface="Arial" panose="020B0604020202020204" pitchFamily="34" charset="0"/>
              </a:rPr>
              <a:t>3. Refocus on “people strategies” i.e. </a:t>
            </a:r>
            <a:r>
              <a:rPr 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retention (signing bonus paid out over time)</a:t>
            </a:r>
            <a:r>
              <a:rPr lang="en-US" sz="2800" dirty="0">
                <a:cs typeface="Arial" panose="020B0604020202020204" pitchFamily="34" charset="0"/>
              </a:rPr>
              <a:t>, company </a:t>
            </a:r>
            <a:r>
              <a:rPr 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culture/brand</a:t>
            </a:r>
            <a:r>
              <a:rPr lang="en-US" sz="2800" dirty="0">
                <a:cs typeface="Arial" panose="020B0604020202020204" pitchFamily="34" charset="0"/>
              </a:rPr>
              <a:t>, and</a:t>
            </a:r>
            <a:r>
              <a:rPr 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engagement</a:t>
            </a:r>
            <a:r>
              <a:rPr lang="en-US" sz="2800" dirty="0">
                <a:cs typeface="Arial" panose="020B0604020202020204" pitchFamily="34" charset="0"/>
              </a:rPr>
              <a:t>. More pay does not fix all retention problems!</a:t>
            </a:r>
          </a:p>
          <a:p>
            <a:r>
              <a:rPr lang="en-US" sz="2800" dirty="0">
                <a:cs typeface="Arial" panose="020B0604020202020204" pitchFamily="34" charset="0"/>
              </a:rPr>
              <a:t>4. Companies grow </a:t>
            </a:r>
            <a:r>
              <a:rPr 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new sources of talent &amp;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create candidates: </a:t>
            </a:r>
            <a:r>
              <a:rPr lang="en-US" sz="2800" dirty="0">
                <a:cs typeface="Arial" panose="020B0604020202020204" pitchFamily="34" charset="0"/>
              </a:rPr>
              <a:t>Google Certifications, Kaiser Nursing Academy</a:t>
            </a:r>
          </a:p>
          <a:p>
            <a:r>
              <a:rPr lang="en-US" sz="2800" dirty="0">
                <a:cs typeface="Arial" panose="020B0604020202020204" pitchFamily="34" charset="0"/>
              </a:rPr>
              <a:t>5. Focus is on a </a:t>
            </a:r>
            <a:r>
              <a:rPr 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‘portfolio model’ for talent: </a:t>
            </a:r>
            <a:r>
              <a:rPr lang="en-US" sz="2800" dirty="0">
                <a:cs typeface="Arial" panose="020B0604020202020204" pitchFamily="34" charset="0"/>
              </a:rPr>
              <a:t>adjust to full &amp; part-time employees, temp/contract workers, outsourcing</a:t>
            </a:r>
          </a:p>
          <a:p>
            <a:r>
              <a:rPr 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6. Embrace computerization &amp; automation! Redesign how your hotel operates based on new technology options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7EB41C-BC1C-4D7A-BA6B-3B51CB8CEEB3}"/>
              </a:ext>
            </a:extLst>
          </p:cNvPr>
          <p:cNvSpPr txBox="1"/>
          <p:nvPr/>
        </p:nvSpPr>
        <p:spPr>
          <a:xfrm>
            <a:off x="287763" y="188056"/>
            <a:ext cx="8948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Organizational Strategies for Staffing in the New Economy </a:t>
            </a:r>
          </a:p>
        </p:txBody>
      </p:sp>
    </p:spTree>
    <p:extLst>
      <p:ext uri="{BB962C8B-B14F-4D97-AF65-F5344CB8AC3E}">
        <p14:creationId xmlns:p14="http://schemas.microsoft.com/office/powerpoint/2010/main" val="8472871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351154"/>
            <a:ext cx="9144000" cy="50684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614" y="6414368"/>
            <a:ext cx="7660095" cy="380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078" y="6410063"/>
            <a:ext cx="746192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Life After COVID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7C61BB-9C64-4FF0-8DE4-DDDAA6327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173" y="6450010"/>
            <a:ext cx="1268078" cy="3048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6A8FBF-B710-439F-9A96-B9221DA4F712}"/>
              </a:ext>
            </a:extLst>
          </p:cNvPr>
          <p:cNvSpPr txBox="1"/>
          <p:nvPr/>
        </p:nvSpPr>
        <p:spPr>
          <a:xfrm>
            <a:off x="159529" y="4678329"/>
            <a:ext cx="8824941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On automation and technology…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“</a:t>
            </a:r>
            <a:r>
              <a:rPr lang="en-US" sz="2400" dirty="0">
                <a:solidFill>
                  <a:schemeClr val="bg1"/>
                </a:solidFill>
              </a:rPr>
              <a:t>The pandemic displaced more workers in automatable occupations, putting them at a greater risk of being permanently automated”. </a:t>
            </a:r>
          </a:p>
          <a:p>
            <a:r>
              <a:rPr lang="en-US" sz="2400" dirty="0">
                <a:solidFill>
                  <a:schemeClr val="bg1"/>
                </a:solidFill>
              </a:rPr>
              <a:t>                                                                        Philadelphia Federal Reserve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503A39-D04B-46B0-984C-7ABEC6FAD1DA}"/>
              </a:ext>
            </a:extLst>
          </p:cNvPr>
          <p:cNvSpPr txBox="1"/>
          <p:nvPr/>
        </p:nvSpPr>
        <p:spPr>
          <a:xfrm>
            <a:off x="1829951" y="63216"/>
            <a:ext cx="59047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Rethinking Robot Tasks in Hotels?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7CA8CC0-6EB7-48B5-A485-2450743343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604"/>
          <a:stretch/>
        </p:blipFill>
        <p:spPr>
          <a:xfrm>
            <a:off x="4571999" y="776897"/>
            <a:ext cx="4411860" cy="37982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B4F2A6-0710-4F5A-B51D-BAF9947F0E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9" t="7814" r="32772" b="9551"/>
          <a:stretch/>
        </p:blipFill>
        <p:spPr>
          <a:xfrm>
            <a:off x="156017" y="776896"/>
            <a:ext cx="4253021" cy="379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14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351154"/>
            <a:ext cx="9144000" cy="50684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614" y="6414368"/>
            <a:ext cx="7660095" cy="380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078" y="6410063"/>
            <a:ext cx="746192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Life After COVID      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FA1FBD-5303-46F3-BBD0-299088185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81" y="841602"/>
            <a:ext cx="6085755" cy="51575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A042B2-5CB9-4916-B929-BE9FF731C66F}"/>
              </a:ext>
            </a:extLst>
          </p:cNvPr>
          <p:cNvSpPr txBox="1"/>
          <p:nvPr/>
        </p:nvSpPr>
        <p:spPr>
          <a:xfrm>
            <a:off x="6258757" y="841602"/>
            <a:ext cx="278326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‘hurricane effect’.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Rapid bounce back in jobs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(survival)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downstream or delayed recovery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mixed bag of layoffs and hiring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(reactive)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labor reallocation phase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what new skills business needs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(strategic)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06436D-7355-4980-A6AC-A831E915AF1A}"/>
              </a:ext>
            </a:extLst>
          </p:cNvPr>
          <p:cNvSpPr txBox="1"/>
          <p:nvPr/>
        </p:nvSpPr>
        <p:spPr>
          <a:xfrm>
            <a:off x="88298" y="142398"/>
            <a:ext cx="8967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The Hurricane Recession: Three Waves of Job Recovery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A5F6CE-56E1-4CF5-8E26-EE3DD8F99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1308" y="6450010"/>
            <a:ext cx="1268078" cy="30482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90575B4-4852-4F22-A407-F988936D301A}"/>
              </a:ext>
            </a:extLst>
          </p:cNvPr>
          <p:cNvSpPr/>
          <p:nvPr/>
        </p:nvSpPr>
        <p:spPr>
          <a:xfrm>
            <a:off x="4003829" y="1846555"/>
            <a:ext cx="2050741" cy="3844031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94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351154"/>
            <a:ext cx="9144000" cy="50684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614" y="6414368"/>
            <a:ext cx="7660095" cy="380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078" y="6410063"/>
            <a:ext cx="746192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Life After COVID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7C61BB-9C64-4FF0-8DE4-DDDAA6327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173" y="6450010"/>
            <a:ext cx="1268078" cy="304826"/>
          </a:xfrm>
          <a:prstGeom prst="rect">
            <a:avLst/>
          </a:prstGeom>
        </p:spPr>
      </p:pic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D21E083-1E63-417A-9983-23FAF8C9B4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0" r="10923" b="998"/>
          <a:stretch/>
        </p:blipFill>
        <p:spPr>
          <a:xfrm>
            <a:off x="572939" y="199788"/>
            <a:ext cx="3577694" cy="5489446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EA22B49C-E0E5-4277-805C-FCA985D411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0" t="921" r="17967"/>
          <a:stretch/>
        </p:blipFill>
        <p:spPr>
          <a:xfrm>
            <a:off x="4903522" y="774512"/>
            <a:ext cx="3667539" cy="5435025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AD9582-BF4F-42AE-8ABA-354B04ACE70A}"/>
              </a:ext>
            </a:extLst>
          </p:cNvPr>
          <p:cNvSpPr txBox="1"/>
          <p:nvPr/>
        </p:nvSpPr>
        <p:spPr>
          <a:xfrm>
            <a:off x="1338708" y="5718832"/>
            <a:ext cx="2145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April 2020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01FCD3-0666-4E05-B755-A1CE820FD046}"/>
              </a:ext>
            </a:extLst>
          </p:cNvPr>
          <p:cNvSpPr txBox="1"/>
          <p:nvPr/>
        </p:nvSpPr>
        <p:spPr>
          <a:xfrm>
            <a:off x="5509294" y="25016"/>
            <a:ext cx="2066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May 2022</a:t>
            </a:r>
          </a:p>
        </p:txBody>
      </p:sp>
    </p:spTree>
    <p:extLst>
      <p:ext uri="{BB962C8B-B14F-4D97-AF65-F5344CB8AC3E}">
        <p14:creationId xmlns:p14="http://schemas.microsoft.com/office/powerpoint/2010/main" val="72121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351154"/>
            <a:ext cx="9144000" cy="50684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614" y="6414368"/>
            <a:ext cx="7660095" cy="380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078" y="6410063"/>
            <a:ext cx="746192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Life After COVID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2D512C53-B70F-4973-82C7-F51FD29152A7}"/>
              </a:ext>
            </a:extLst>
          </p:cNvPr>
          <p:cNvSpPr txBox="1">
            <a:spLocks noChangeArrowheads="1"/>
          </p:cNvSpPr>
          <p:nvPr/>
        </p:nvSpPr>
        <p:spPr>
          <a:xfrm>
            <a:off x="304800" y="693174"/>
            <a:ext cx="8648701" cy="2743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500" b="1" kern="120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Roboto" panose="02000000000000000000" pitchFamily="2" charset="0"/>
                <a:cs typeface="+mj-cs"/>
              </a:rPr>
              <a:t>There is much more labor market story to tell, but this version is over!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BE1E3F-ECB3-4CEC-A46A-23A81E883F60}"/>
              </a:ext>
            </a:extLst>
          </p:cNvPr>
          <p:cNvSpPr txBox="1"/>
          <p:nvPr/>
        </p:nvSpPr>
        <p:spPr>
          <a:xfrm>
            <a:off x="2585302" y="293166"/>
            <a:ext cx="33928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Thank you!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6F4152-CF10-4651-85FF-2E101F39D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14" y="2893306"/>
            <a:ext cx="4465049" cy="25077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B9D5FD-250F-4547-8DB0-2A8C6EE3A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038" y="3456544"/>
            <a:ext cx="4687317" cy="29917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013A7F-B9C5-4AA7-B78E-ACA0CE079A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8077" y="6468470"/>
            <a:ext cx="1268078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0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351154"/>
            <a:ext cx="9144000" cy="50684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614" y="6414368"/>
            <a:ext cx="7660095" cy="380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078" y="6410063"/>
            <a:ext cx="746192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Life After COVID          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BLS Consumer Price Index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7C61BB-9C64-4FF0-8DE4-DDDAA6327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173" y="6450010"/>
            <a:ext cx="1268078" cy="3048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0EEE3D-6911-4FE9-BED1-3AA0900808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3" t="4231" r="4740" b="6028"/>
          <a:stretch/>
        </p:blipFill>
        <p:spPr>
          <a:xfrm>
            <a:off x="74614" y="1338131"/>
            <a:ext cx="5686994" cy="47805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DE24C6D-E609-4C32-A9E3-1B67C78E97E3}"/>
              </a:ext>
            </a:extLst>
          </p:cNvPr>
          <p:cNvSpPr/>
          <p:nvPr/>
        </p:nvSpPr>
        <p:spPr>
          <a:xfrm>
            <a:off x="690835" y="3924724"/>
            <a:ext cx="22272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Post-COVID</a:t>
            </a:r>
          </a:p>
          <a:p>
            <a:pPr algn="ctr"/>
            <a:r>
              <a:rPr lang="en-US" sz="2000" b="1" cap="none" spc="0" dirty="0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Economic Capacity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85F03E-C29F-4E49-BA8B-DC85C004E456}"/>
              </a:ext>
            </a:extLst>
          </p:cNvPr>
          <p:cNvSpPr/>
          <p:nvPr/>
        </p:nvSpPr>
        <p:spPr>
          <a:xfrm>
            <a:off x="3079186" y="1587379"/>
            <a:ext cx="23801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Consumer Demand</a:t>
            </a:r>
          </a:p>
        </p:txBody>
      </p:sp>
      <p:graphicFrame>
        <p:nvGraphicFramePr>
          <p:cNvPr id="13" name="Table Placeholder 3">
            <a:extLst>
              <a:ext uri="{FF2B5EF4-FFF2-40B4-BE49-F238E27FC236}">
                <a16:creationId xmlns:a16="http://schemas.microsoft.com/office/drawing/2014/main" id="{81AEA120-66BD-4237-95B1-8244C957FD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8558303"/>
              </p:ext>
            </p:extLst>
          </p:nvPr>
        </p:nvGraphicFramePr>
        <p:xfrm>
          <a:off x="5885896" y="213064"/>
          <a:ext cx="3183490" cy="590563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462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1122">
                  <a:extLst>
                    <a:ext uri="{9D8B030D-6E8A-4147-A177-3AD203B41FA5}">
                      <a16:colId xmlns:a16="http://schemas.microsoft.com/office/drawing/2014/main" val="1972835981"/>
                    </a:ext>
                  </a:extLst>
                </a:gridCol>
              </a:tblGrid>
              <a:tr h="524232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320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Inflation CY2021</a:t>
                      </a:r>
                      <a:endParaRPr lang="en-US" sz="32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2800" b="1" i="0" u="none" strike="noStrike" dirty="0">
                        <a:solidFill>
                          <a:srgbClr val="0000FF"/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6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All Items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7.5%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9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Food at Home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7.4%</a:t>
                      </a:r>
                    </a:p>
                  </a:txBody>
                  <a:tcPr marL="8626" marR="8626" marT="8626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9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Meat, Poultry, Eggs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12.2%</a:t>
                      </a:r>
                    </a:p>
                  </a:txBody>
                  <a:tcPr marL="8626" marR="8626" marT="8626" marB="0" anchor="b"/>
                </a:tc>
                <a:extLst>
                  <a:ext uri="{0D108BD9-81ED-4DB2-BD59-A6C34878D82A}">
                    <a16:rowId xmlns:a16="http://schemas.microsoft.com/office/drawing/2014/main" val="259964561"/>
                  </a:ext>
                </a:extLst>
              </a:tr>
              <a:tr h="3369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Food away from Home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6.4%</a:t>
                      </a:r>
                    </a:p>
                  </a:txBody>
                  <a:tcPr marL="8626" marR="8626" marT="8626" marB="0" anchor="b"/>
                </a:tc>
                <a:extLst>
                  <a:ext uri="{0D108BD9-81ED-4DB2-BD59-A6C34878D82A}">
                    <a16:rowId xmlns:a16="http://schemas.microsoft.com/office/drawing/2014/main" val="2118340747"/>
                  </a:ext>
                </a:extLst>
              </a:tr>
              <a:tr h="3369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Gasoline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40.0%</a:t>
                      </a:r>
                    </a:p>
                  </a:txBody>
                  <a:tcPr marL="8626" marR="8626" marT="8626" marB="0" anchor="b"/>
                </a:tc>
                <a:extLst>
                  <a:ext uri="{0D108BD9-81ED-4DB2-BD59-A6C34878D82A}">
                    <a16:rowId xmlns:a16="http://schemas.microsoft.com/office/drawing/2014/main" val="3678751995"/>
                  </a:ext>
                </a:extLst>
              </a:tr>
              <a:tr h="3369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Electricity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10.7%</a:t>
                      </a:r>
                    </a:p>
                  </a:txBody>
                  <a:tcPr marL="8626" marR="8626" marT="8626" marB="0" anchor="b"/>
                </a:tc>
                <a:extLst>
                  <a:ext uri="{0D108BD9-81ED-4DB2-BD59-A6C34878D82A}">
                    <a16:rowId xmlns:a16="http://schemas.microsoft.com/office/drawing/2014/main" val="1328260398"/>
                  </a:ext>
                </a:extLst>
              </a:tr>
              <a:tr h="3369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Utility Gas Service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23.9%</a:t>
                      </a:r>
                    </a:p>
                  </a:txBody>
                  <a:tcPr marL="8626" marR="8626" marT="8626" marB="0" anchor="b"/>
                </a:tc>
                <a:extLst>
                  <a:ext uri="{0D108BD9-81ED-4DB2-BD59-A6C34878D82A}">
                    <a16:rowId xmlns:a16="http://schemas.microsoft.com/office/drawing/2014/main" val="4223532628"/>
                  </a:ext>
                </a:extLst>
              </a:tr>
              <a:tr h="3369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New Vehicles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12.2%</a:t>
                      </a:r>
                    </a:p>
                  </a:txBody>
                  <a:tcPr marL="8626" marR="8626" marT="8626" marB="0" anchor="b"/>
                </a:tc>
                <a:extLst>
                  <a:ext uri="{0D108BD9-81ED-4DB2-BD59-A6C34878D82A}">
                    <a16:rowId xmlns:a16="http://schemas.microsoft.com/office/drawing/2014/main" val="3440252318"/>
                  </a:ext>
                </a:extLst>
              </a:tr>
              <a:tr h="3369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Used Cars and Trucks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40.5%</a:t>
                      </a:r>
                    </a:p>
                  </a:txBody>
                  <a:tcPr marL="8626" marR="8626" marT="8626" marB="0" anchor="b"/>
                </a:tc>
                <a:extLst>
                  <a:ext uri="{0D108BD9-81ED-4DB2-BD59-A6C34878D82A}">
                    <a16:rowId xmlns:a16="http://schemas.microsoft.com/office/drawing/2014/main" val="1216532002"/>
                  </a:ext>
                </a:extLst>
              </a:tr>
              <a:tr h="3369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Apparel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5.3%</a:t>
                      </a:r>
                    </a:p>
                  </a:txBody>
                  <a:tcPr marL="8626" marR="8626" marT="8626" marB="0" anchor="b"/>
                </a:tc>
                <a:extLst>
                  <a:ext uri="{0D108BD9-81ED-4DB2-BD59-A6C34878D82A}">
                    <a16:rowId xmlns:a16="http://schemas.microsoft.com/office/drawing/2014/main" val="1482757423"/>
                  </a:ext>
                </a:extLst>
              </a:tr>
              <a:tr h="3369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Adult Beverages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2.7%</a:t>
                      </a:r>
                    </a:p>
                  </a:txBody>
                  <a:tcPr marL="8626" marR="8626" marT="8626" marB="0" anchor="b"/>
                </a:tc>
                <a:extLst>
                  <a:ext uri="{0D108BD9-81ED-4DB2-BD59-A6C34878D82A}">
                    <a16:rowId xmlns:a16="http://schemas.microsoft.com/office/drawing/2014/main" val="47376910"/>
                  </a:ext>
                </a:extLst>
              </a:tr>
              <a:tr h="3369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Housing (Rent)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3.8%</a:t>
                      </a:r>
                    </a:p>
                  </a:txBody>
                  <a:tcPr marL="8626" marR="8626" marT="8626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9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Medical Care Services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2.7%</a:t>
                      </a:r>
                    </a:p>
                  </a:txBody>
                  <a:tcPr marL="8626" marR="8626" marT="8626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9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Motor Vehicle Repair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4.8%</a:t>
                      </a:r>
                    </a:p>
                  </a:txBody>
                  <a:tcPr marL="8626" marR="8626" marT="8626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9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Airline Fares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4.9%</a:t>
                      </a:r>
                    </a:p>
                  </a:txBody>
                  <a:tcPr marL="8626" marR="8626" marT="8626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9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Wage Increase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4.7%</a:t>
                      </a:r>
                    </a:p>
                  </a:txBody>
                  <a:tcPr marL="8626" marR="8626" marT="8626" marB="0" anchor="b"/>
                </a:tc>
                <a:extLst>
                  <a:ext uri="{0D108BD9-81ED-4DB2-BD59-A6C34878D82A}">
                    <a16:rowId xmlns:a16="http://schemas.microsoft.com/office/drawing/2014/main" val="341279137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573F302-8EDD-4F71-8D73-ED62BDA4F0BD}"/>
              </a:ext>
            </a:extLst>
          </p:cNvPr>
          <p:cNvSpPr txBox="1"/>
          <p:nvPr/>
        </p:nvSpPr>
        <p:spPr>
          <a:xfrm>
            <a:off x="596804" y="74583"/>
            <a:ext cx="46426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Wage Growth Lags Price Inflation 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2CD50CD9-B1BB-4BBC-B620-3E3E8ED382E6}"/>
              </a:ext>
            </a:extLst>
          </p:cNvPr>
          <p:cNvSpPr/>
          <p:nvPr/>
        </p:nvSpPr>
        <p:spPr>
          <a:xfrm>
            <a:off x="5921407" y="5868958"/>
            <a:ext cx="319595" cy="21504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4910155C-1034-4616-BCA6-1BD9D06D7655}"/>
              </a:ext>
            </a:extLst>
          </p:cNvPr>
          <p:cNvSpPr/>
          <p:nvPr/>
        </p:nvSpPr>
        <p:spPr>
          <a:xfrm>
            <a:off x="6072327" y="781620"/>
            <a:ext cx="319595" cy="21504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10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351154"/>
            <a:ext cx="9144000" cy="50684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614" y="6414368"/>
            <a:ext cx="7660095" cy="380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078" y="6410063"/>
            <a:ext cx="746192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Life After COVID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7C61BB-9C64-4FF0-8DE4-DDDAA6327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173" y="6450010"/>
            <a:ext cx="1268078" cy="3048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B2254A-2BB6-4DF3-9E69-5AF43BE29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3999" cy="63468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341422A-8D36-4924-95B0-DF27E689B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76" y="63216"/>
            <a:ext cx="7531223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/>
              <a:t> 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The Good News… </a:t>
            </a:r>
            <a:r>
              <a:rPr lang="en-US" altLang="en-US" sz="4400" b="1" dirty="0">
                <a:latin typeface="Calibri" panose="020F0502020204030204" pitchFamily="34" charset="0"/>
              </a:rPr>
              <a:t>A Recovery in the Money economy is clearly at hand, e.g. GDP, wealth, savings, stocks up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A6D292A-DD69-4B67-835A-ADD1829D815F}"/>
              </a:ext>
            </a:extLst>
          </p:cNvPr>
          <p:cNvSpPr txBox="1">
            <a:spLocks/>
          </p:cNvSpPr>
          <p:nvPr/>
        </p:nvSpPr>
        <p:spPr>
          <a:xfrm>
            <a:off x="2787588" y="3337001"/>
            <a:ext cx="6298663" cy="25368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The Bad News…</a:t>
            </a:r>
            <a:r>
              <a:rPr lang="en-US" altLang="en-US" b="1" dirty="0">
                <a:latin typeface="Calibri" panose="020F0502020204030204" pitchFamily="34" charset="0"/>
              </a:rPr>
              <a:t>The Money economy and the Job Market are 2 different birds</a:t>
            </a:r>
          </a:p>
        </p:txBody>
      </p:sp>
      <p:pic>
        <p:nvPicPr>
          <p:cNvPr id="18" name="Picture 17" descr="cardinal.jpg">
            <a:extLst>
              <a:ext uri="{FF2B5EF4-FFF2-40B4-BE49-F238E27FC236}">
                <a16:creationId xmlns:a16="http://schemas.microsoft.com/office/drawing/2014/main" id="{FF46FF27-DC76-46A3-A7A8-97127C58CA1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6000" contrast="-2000"/>
          </a:blip>
          <a:stretch>
            <a:fillRect/>
          </a:stretch>
        </p:blipFill>
        <p:spPr>
          <a:xfrm>
            <a:off x="7352744" y="1188391"/>
            <a:ext cx="1567279" cy="1590078"/>
          </a:xfrm>
          <a:prstGeom prst="rect">
            <a:avLst/>
          </a:prstGeom>
          <a:solidFill>
            <a:schemeClr val="accent3">
              <a:lumMod val="85000"/>
              <a:alpha val="70000"/>
            </a:schemeClr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2571A1-E2F0-46B1-B4D3-D4E3DEDC283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2000"/>
          </a:blip>
          <a:stretch>
            <a:fillRect/>
          </a:stretch>
        </p:blipFill>
        <p:spPr>
          <a:xfrm>
            <a:off x="158078" y="4378674"/>
            <a:ext cx="2780431" cy="196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391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E49E63-35EC-660A-0C31-F6DCDD23D2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19" t="6481" b="5777"/>
          <a:stretch/>
        </p:blipFill>
        <p:spPr>
          <a:xfrm>
            <a:off x="139463" y="3467506"/>
            <a:ext cx="4402453" cy="27923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349D7B-77C4-4A68-AC4C-CD20DB93C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78" y="512361"/>
            <a:ext cx="4402452" cy="2792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252AFC-903A-48A8-BEFF-79D8D88DCA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67" t="5672" b="5519"/>
          <a:stretch/>
        </p:blipFill>
        <p:spPr>
          <a:xfrm>
            <a:off x="4696821" y="3428999"/>
            <a:ext cx="4339965" cy="28308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" y="6351154"/>
            <a:ext cx="9144000" cy="50684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614" y="6414368"/>
            <a:ext cx="7660095" cy="380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077" y="6410063"/>
            <a:ext cx="757663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Life After COVID  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FRED, St Louis Fed Reserve, TAMU Real Estate Ctr.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7C61BB-9C64-4FF0-8DE4-DDDAA63278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8173" y="6450010"/>
            <a:ext cx="1268078" cy="3048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AD9127-E5BB-460E-8BA9-81D53AA375D4}"/>
              </a:ext>
            </a:extLst>
          </p:cNvPr>
          <p:cNvSpPr txBox="1"/>
          <p:nvPr/>
        </p:nvSpPr>
        <p:spPr>
          <a:xfrm>
            <a:off x="110276" y="-15186"/>
            <a:ext cx="9173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By Most Measures, the Money Economy is Fully Recovered 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C23052-3445-44C2-A3A1-8F4B0FF4B14F}"/>
              </a:ext>
            </a:extLst>
          </p:cNvPr>
          <p:cNvSpPr txBox="1"/>
          <p:nvPr/>
        </p:nvSpPr>
        <p:spPr>
          <a:xfrm>
            <a:off x="683581" y="3856451"/>
            <a:ext cx="1773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S&amp;P 500 Stock Index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A134F3-8BC5-499F-A817-8BDCC621F45B}"/>
              </a:ext>
            </a:extLst>
          </p:cNvPr>
          <p:cNvSpPr txBox="1"/>
          <p:nvPr/>
        </p:nvSpPr>
        <p:spPr>
          <a:xfrm>
            <a:off x="5353139" y="3671784"/>
            <a:ext cx="22668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Disposable Per Capita Income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441415-60B4-4783-A662-C37FDBC55FCA}"/>
              </a:ext>
            </a:extLst>
          </p:cNvPr>
          <p:cNvSpPr txBox="1"/>
          <p:nvPr/>
        </p:nvSpPr>
        <p:spPr>
          <a:xfrm>
            <a:off x="1066090" y="891036"/>
            <a:ext cx="2010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Business Sales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4866D9F-6FE8-A115-A2BB-622BF5696D09}"/>
              </a:ext>
            </a:extLst>
          </p:cNvPr>
          <p:cNvSpPr/>
          <p:nvPr/>
        </p:nvSpPr>
        <p:spPr>
          <a:xfrm>
            <a:off x="3889039" y="3467504"/>
            <a:ext cx="792489" cy="725048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73B8D8-CB4D-D4AF-2CE9-B9F750F903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9193" y="4844447"/>
            <a:ext cx="816935" cy="7498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7E13F3F-3EA2-5DCA-BF02-46E96BCA09A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667" t="45815" r="40412" b="20447"/>
          <a:stretch/>
        </p:blipFill>
        <p:spPr>
          <a:xfrm>
            <a:off x="4681528" y="508034"/>
            <a:ext cx="4304394" cy="2792388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C4FC14B-ABFC-4857-943E-E1209AF754F5}"/>
              </a:ext>
            </a:extLst>
          </p:cNvPr>
          <p:cNvSpPr txBox="1"/>
          <p:nvPr/>
        </p:nvSpPr>
        <p:spPr>
          <a:xfrm>
            <a:off x="4913636" y="508032"/>
            <a:ext cx="2326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Ft. Worth/Arlington Home Sales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D26450C-F9DC-659B-7DAA-652B38550ADC}"/>
              </a:ext>
            </a:extLst>
          </p:cNvPr>
          <p:cNvCxnSpPr>
            <a:cxnSpLocks/>
          </p:cNvCxnSpPr>
          <p:nvPr/>
        </p:nvCxnSpPr>
        <p:spPr>
          <a:xfrm flipV="1">
            <a:off x="2721531" y="632284"/>
            <a:ext cx="1850469" cy="1610000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555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FRED Graph Chart" descr="FRED Graph">
            <a:hlinkClick r:id="rId2" tooltip="View this chart in your browser. "/>
            <a:extLst>
              <a:ext uri="{FF2B5EF4-FFF2-40B4-BE49-F238E27FC236}">
                <a16:creationId xmlns:a16="http://schemas.microsoft.com/office/drawing/2014/main" id="{B9686A05-D0D0-49E5-ADAD-537564DCC5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8" t="5173" b="4827"/>
          <a:stretch/>
        </p:blipFill>
        <p:spPr>
          <a:xfrm>
            <a:off x="74612" y="575454"/>
            <a:ext cx="8963650" cy="57359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" y="6351152"/>
            <a:ext cx="9144000" cy="50684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6" name="Rectangle 5"/>
          <p:cNvSpPr/>
          <p:nvPr/>
        </p:nvSpPr>
        <p:spPr>
          <a:xfrm>
            <a:off x="74612" y="6414368"/>
            <a:ext cx="7660095" cy="380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7" name="TextBox 6"/>
          <p:cNvSpPr txBox="1"/>
          <p:nvPr/>
        </p:nvSpPr>
        <p:spPr>
          <a:xfrm>
            <a:off x="150812" y="6412385"/>
            <a:ext cx="714561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Life After COVID            </a:t>
            </a:r>
            <a:r>
              <a:rPr lang="en-US" sz="1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Census, FRED St. Louis Federal Reserve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C0C46D-0C2A-44D3-9525-E3C41BE57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1310" y="6452162"/>
            <a:ext cx="1268078" cy="3048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325447-5A78-4CF9-9734-5F1E8C584C1F}"/>
              </a:ext>
            </a:extLst>
          </p:cNvPr>
          <p:cNvSpPr txBox="1"/>
          <p:nvPr/>
        </p:nvSpPr>
        <p:spPr>
          <a:xfrm>
            <a:off x="1810123" y="768191"/>
            <a:ext cx="64253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Inventories Decline Relative to Sales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9D8A73-4780-4EA4-A504-4581CADE0A49}"/>
              </a:ext>
            </a:extLst>
          </p:cNvPr>
          <p:cNvSpPr txBox="1"/>
          <p:nvPr/>
        </p:nvSpPr>
        <p:spPr>
          <a:xfrm>
            <a:off x="1302176" y="23425"/>
            <a:ext cx="727499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Harbinger of Economic Slowdown?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B6EC247-772D-4EFF-B5FC-D8BB19FC977B}"/>
              </a:ext>
            </a:extLst>
          </p:cNvPr>
          <p:cNvCxnSpPr>
            <a:cxnSpLocks/>
          </p:cNvCxnSpPr>
          <p:nvPr/>
        </p:nvCxnSpPr>
        <p:spPr>
          <a:xfrm flipV="1">
            <a:off x="6961169" y="5320145"/>
            <a:ext cx="1979631" cy="241132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12D4650-0DCA-48AD-8B28-84BA8BCED54F}"/>
              </a:ext>
            </a:extLst>
          </p:cNvPr>
          <p:cNvSpPr txBox="1"/>
          <p:nvPr/>
        </p:nvSpPr>
        <p:spPr>
          <a:xfrm>
            <a:off x="6192031" y="2244759"/>
            <a:ext cx="26286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FF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You can’t sell what you don’t have!</a:t>
            </a:r>
          </a:p>
          <a:p>
            <a:pPr algn="ctr"/>
            <a:r>
              <a:rPr lang="en-US" sz="2400" dirty="0">
                <a:ln w="0"/>
                <a:solidFill>
                  <a:srgbClr val="FF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2400" dirty="0">
                <a:ln w="0"/>
                <a:solidFill>
                  <a:srgbClr val="FF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 housekeepers, no rooms!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B2B9CE-6864-FCBB-57C8-2F0CA6E807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569" y="1497107"/>
            <a:ext cx="3965101" cy="22489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18DCE71-D7E3-ACE7-5F9B-BC0D136E1171}"/>
              </a:ext>
            </a:extLst>
          </p:cNvPr>
          <p:cNvSpPr/>
          <p:nvPr/>
        </p:nvSpPr>
        <p:spPr>
          <a:xfrm>
            <a:off x="3747370" y="2621597"/>
            <a:ext cx="1192299" cy="592658"/>
          </a:xfrm>
          <a:prstGeom prst="rect">
            <a:avLst/>
          </a:prstGeom>
          <a:noFill/>
          <a:ln>
            <a:solidFill>
              <a:srgbClr val="24EE2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388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CA7CB298-6F2D-4989-B84E-A0A6B6D59474}"/>
              </a:ext>
            </a:extLst>
          </p:cNvPr>
          <p:cNvGraphicFramePr>
            <a:graphicFrameLocks/>
          </p:cNvGraphicFramePr>
          <p:nvPr/>
        </p:nvGraphicFramePr>
        <p:xfrm>
          <a:off x="158079" y="1045926"/>
          <a:ext cx="8985922" cy="5273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/>
          <p:nvPr/>
        </p:nvSpPr>
        <p:spPr>
          <a:xfrm>
            <a:off x="1" y="6351154"/>
            <a:ext cx="9144000" cy="50684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614" y="6414368"/>
            <a:ext cx="7660095" cy="380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078" y="6410063"/>
            <a:ext cx="746192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Life After COVID               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FRED St. Louis Federal Reserve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7C61BB-9C64-4FF0-8DE4-DDDAA6327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173" y="6450010"/>
            <a:ext cx="1268078" cy="3048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B23229-6966-4445-B3EB-96ECF80EDBEE}"/>
              </a:ext>
            </a:extLst>
          </p:cNvPr>
          <p:cNvSpPr txBox="1"/>
          <p:nvPr/>
        </p:nvSpPr>
        <p:spPr>
          <a:xfrm>
            <a:off x="239697" y="561869"/>
            <a:ext cx="71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Index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61D4B7-046E-4A25-A352-C6B7DBDB1196}"/>
              </a:ext>
            </a:extLst>
          </p:cNvPr>
          <p:cNvSpPr txBox="1"/>
          <p:nvPr/>
        </p:nvSpPr>
        <p:spPr>
          <a:xfrm>
            <a:off x="8202967" y="577738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BBFB7D-D5A2-4538-B9D7-2457E387CDFD}"/>
              </a:ext>
            </a:extLst>
          </p:cNvPr>
          <p:cNvSpPr txBox="1"/>
          <p:nvPr/>
        </p:nvSpPr>
        <p:spPr>
          <a:xfrm>
            <a:off x="239697" y="63216"/>
            <a:ext cx="88465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Mixed Recession Signals: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What consumers say or what they do?</a:t>
            </a:r>
          </a:p>
        </p:txBody>
      </p:sp>
    </p:spTree>
    <p:extLst>
      <p:ext uri="{BB962C8B-B14F-4D97-AF65-F5344CB8AC3E}">
        <p14:creationId xmlns:p14="http://schemas.microsoft.com/office/powerpoint/2010/main" val="2074513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351154"/>
            <a:ext cx="9144000" cy="50684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614" y="6414368"/>
            <a:ext cx="7660095" cy="380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078" y="6410063"/>
            <a:ext cx="746192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Life After COVID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7C61BB-9C64-4FF0-8DE4-DDDAA6327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173" y="6450010"/>
            <a:ext cx="1268078" cy="3048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C11E73-3DEC-4060-A0DF-2687E8D97A25}"/>
              </a:ext>
            </a:extLst>
          </p:cNvPr>
          <p:cNvSpPr txBox="1"/>
          <p:nvPr/>
        </p:nvSpPr>
        <p:spPr>
          <a:xfrm>
            <a:off x="266330" y="2910601"/>
            <a:ext cx="856695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FF0000"/>
                </a:solidFill>
              </a:rPr>
              <a:t>Skilled construction trades</a:t>
            </a:r>
            <a:r>
              <a:rPr lang="en-US" sz="2800" dirty="0"/>
              <a:t>, </a:t>
            </a:r>
            <a:r>
              <a:rPr lang="en-US" sz="2800" b="1" dirty="0">
                <a:solidFill>
                  <a:srgbClr val="FF0000"/>
                </a:solidFill>
              </a:rPr>
              <a:t>manufacturing technicians</a:t>
            </a:r>
            <a:r>
              <a:rPr lang="en-US" sz="2800" dirty="0"/>
              <a:t>, and </a:t>
            </a:r>
            <a:r>
              <a:rPr lang="en-US" sz="2800" b="1" dirty="0">
                <a:solidFill>
                  <a:srgbClr val="FF0000"/>
                </a:solidFill>
              </a:rPr>
              <a:t>logistics and sales occupations</a:t>
            </a:r>
            <a:r>
              <a:rPr lang="en-US" sz="2800" dirty="0"/>
              <a:t>.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It also includes increasing numbers of </a:t>
            </a:r>
            <a:r>
              <a:rPr lang="en-US" sz="2800" b="1" dirty="0">
                <a:solidFill>
                  <a:srgbClr val="FF0000"/>
                </a:solidFill>
              </a:rPr>
              <a:t>information technology skills</a:t>
            </a:r>
            <a:r>
              <a:rPr lang="en-US" sz="2800" dirty="0"/>
              <a:t> (cloud, robotics, AI, cyber).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FF0000"/>
                </a:solidFill>
              </a:rPr>
              <a:t> Health care occupations</a:t>
            </a:r>
            <a:r>
              <a:rPr lang="en-US" sz="2800" dirty="0"/>
              <a:t>, especially </a:t>
            </a:r>
            <a:r>
              <a:rPr lang="en-US" sz="2800" b="1" dirty="0">
                <a:solidFill>
                  <a:srgbClr val="FF0000"/>
                </a:solidFill>
              </a:rPr>
              <a:t>nursing and a variety of health technicians, </a:t>
            </a:r>
            <a:r>
              <a:rPr lang="en-US" sz="2800" dirty="0"/>
              <a:t>driven by </a:t>
            </a:r>
            <a:r>
              <a:rPr lang="en-US" sz="2800" b="1" u="sng" dirty="0">
                <a:solidFill>
                  <a:srgbClr val="0000FF"/>
                </a:solidFill>
              </a:rPr>
              <a:t>demographic trends</a:t>
            </a:r>
            <a:r>
              <a:rPr lang="en-US" sz="2800" b="1" dirty="0">
                <a:solidFill>
                  <a:srgbClr val="0000FF"/>
                </a:solidFill>
              </a:rPr>
              <a:t> that will persist after the pandemic</a:t>
            </a:r>
            <a:r>
              <a:rPr lang="en-US" sz="2800" dirty="0"/>
              <a:t>.”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84E531-D994-4156-808F-74168ECAB4BF}"/>
              </a:ext>
            </a:extLst>
          </p:cNvPr>
          <p:cNvSpPr txBox="1"/>
          <p:nvPr/>
        </p:nvSpPr>
        <p:spPr>
          <a:xfrm>
            <a:off x="158078" y="869958"/>
            <a:ext cx="86752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Both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general labor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specific skill shortages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are inevitable. 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Many of the same occupational shortages that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existed prior to the pandemic have returned as the economy recovers </a:t>
            </a:r>
            <a:endParaRPr lang="en-US" sz="28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745D14-CD09-4F0C-BFB9-CB381B71EB61}"/>
              </a:ext>
            </a:extLst>
          </p:cNvPr>
          <p:cNvSpPr txBox="1"/>
          <p:nvPr/>
        </p:nvSpPr>
        <p:spPr>
          <a:xfrm>
            <a:off x="2523650" y="130465"/>
            <a:ext cx="4298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Life After COVID-19</a:t>
            </a:r>
          </a:p>
        </p:txBody>
      </p:sp>
    </p:spTree>
    <p:extLst>
      <p:ext uri="{BB962C8B-B14F-4D97-AF65-F5344CB8AC3E}">
        <p14:creationId xmlns:p14="http://schemas.microsoft.com/office/powerpoint/2010/main" val="191663044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104927</TotalTime>
  <Words>2856</Words>
  <Application>Microsoft Office PowerPoint</Application>
  <PresentationFormat>On-screen Show (4:3)</PresentationFormat>
  <Paragraphs>611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Open Sans</vt:lpstr>
      <vt:lpstr>Roboto</vt:lpstr>
      <vt:lpstr>Wingdings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</dc:creator>
  <cp:lastModifiedBy>info@tarrantcountyhotel.com</cp:lastModifiedBy>
  <cp:revision>45</cp:revision>
  <cp:lastPrinted>2022-05-10T19:12:31Z</cp:lastPrinted>
  <dcterms:created xsi:type="dcterms:W3CDTF">2021-05-14T16:59:34Z</dcterms:created>
  <dcterms:modified xsi:type="dcterms:W3CDTF">2022-05-11T13:59:02Z</dcterms:modified>
</cp:coreProperties>
</file>