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9"/>
  </p:notesMasterIdLst>
  <p:sldIdLst>
    <p:sldId id="261" r:id="rId3"/>
    <p:sldId id="258" r:id="rId4"/>
    <p:sldId id="264" r:id="rId5"/>
    <p:sldId id="259" r:id="rId6"/>
    <p:sldId id="260" r:id="rId7"/>
    <p:sldId id="263" r:id="rId8"/>
    <p:sldId id="256" r:id="rId9"/>
    <p:sldId id="271" r:id="rId10"/>
    <p:sldId id="272" r:id="rId11"/>
    <p:sldId id="273" r:id="rId12"/>
    <p:sldId id="262" r:id="rId13"/>
    <p:sldId id="274" r:id="rId14"/>
    <p:sldId id="275" r:id="rId15"/>
    <p:sldId id="276" r:id="rId16"/>
    <p:sldId id="277" r:id="rId17"/>
    <p:sldId id="279" r:id="rId18"/>
    <p:sldId id="3428" r:id="rId19"/>
    <p:sldId id="3449" r:id="rId20"/>
    <p:sldId id="3441" r:id="rId21"/>
    <p:sldId id="3406" r:id="rId22"/>
    <p:sldId id="3431" r:id="rId23"/>
    <p:sldId id="3438" r:id="rId24"/>
    <p:sldId id="3440" r:id="rId25"/>
    <p:sldId id="3439" r:id="rId26"/>
    <p:sldId id="3443" r:id="rId27"/>
    <p:sldId id="3433" r:id="rId28"/>
    <p:sldId id="3434" r:id="rId29"/>
    <p:sldId id="3450" r:id="rId30"/>
    <p:sldId id="3445" r:id="rId31"/>
    <p:sldId id="3447" r:id="rId32"/>
    <p:sldId id="3448" r:id="rId33"/>
    <p:sldId id="3437" r:id="rId34"/>
    <p:sldId id="3451" r:id="rId35"/>
    <p:sldId id="3452" r:id="rId36"/>
    <p:sldId id="3453" r:id="rId37"/>
    <p:sldId id="3454" r:id="rId38"/>
    <p:sldId id="3456" r:id="rId39"/>
    <p:sldId id="3457" r:id="rId40"/>
    <p:sldId id="3459" r:id="rId41"/>
    <p:sldId id="113440" r:id="rId42"/>
    <p:sldId id="113458" r:id="rId43"/>
    <p:sldId id="113353" r:id="rId44"/>
    <p:sldId id="113430" r:id="rId45"/>
    <p:sldId id="113439" r:id="rId46"/>
    <p:sldId id="113434" r:id="rId47"/>
    <p:sldId id="113460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6EC2F-9AB5-45DB-B1A8-0C65C1AAE39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BB970-E518-4BE4-8A80-986B95867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78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285E7-0DFD-E53F-E8D0-CC0499230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8E2D27-1A48-5D07-5877-5E680AEE1B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3238" y="469900"/>
            <a:ext cx="4311650" cy="24257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435427-CD6F-4C84-C2A0-C49A8C860C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D61BB-12FF-8E70-0300-1CBAF2F56E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8B284-EC7A-4174-93BF-5499ABD211F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00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A3F4B-FD35-64F5-8549-C139696CD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67BD6D-7158-6023-6B66-3BA639C89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3238" y="469900"/>
            <a:ext cx="4311650" cy="24257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F4BC74-9050-05A6-7268-7127E181A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D98AA-58AD-0396-D3A8-3AAD09179B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8B284-EC7A-4174-93BF-5499ABD211F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2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31779-B246-2845-327A-8E28576E9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C49D89-5A27-1999-C26E-230B47EC7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FB462A-95D7-46F7-622D-DCA1C3AF9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7" y="4237037"/>
            <a:ext cx="6096000" cy="4447302"/>
          </a:xfrm>
        </p:spPr>
        <p:txBody>
          <a:bodyPr/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This one is set up so the 4 qualities are there on start-up.  Click for the subpoints for each to appear.  1 Balance, 2 Growth, 3 Meaning, 4 Security</a:t>
            </a: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summary statement at the end</a:t>
            </a:r>
          </a:p>
        </p:txBody>
      </p:sp>
    </p:spTree>
    <p:extLst>
      <p:ext uri="{BB962C8B-B14F-4D97-AF65-F5344CB8AC3E}">
        <p14:creationId xmlns:p14="http://schemas.microsoft.com/office/powerpoint/2010/main" val="2284170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28EE3-F8B3-B120-B183-5D0BFF414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6D6136-A5E7-72A9-16B4-2A096B8D9B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8E7CD7-7107-D728-02CE-5E13212AA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7" y="4237037"/>
            <a:ext cx="6096000" cy="4447302"/>
          </a:xfrm>
        </p:spPr>
        <p:txBody>
          <a:bodyPr/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Items 2, 3, 4 to appear</a:t>
            </a: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summary statement at the end</a:t>
            </a:r>
          </a:p>
        </p:txBody>
      </p:sp>
    </p:spTree>
    <p:extLst>
      <p:ext uri="{BB962C8B-B14F-4D97-AF65-F5344CB8AC3E}">
        <p14:creationId xmlns:p14="http://schemas.microsoft.com/office/powerpoint/2010/main" val="179701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CA6B2-F351-191F-04B1-635F54F7C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93CC5C-DFCB-C403-5D13-910CF1072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53CA49-9313-51FF-6B32-662D5BF2B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7" y="4237037"/>
            <a:ext cx="6096000" cy="4447302"/>
          </a:xfrm>
        </p:spPr>
        <p:txBody>
          <a:bodyPr/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summary statement at the end</a:t>
            </a:r>
          </a:p>
        </p:txBody>
      </p:sp>
    </p:spTree>
    <p:extLst>
      <p:ext uri="{BB962C8B-B14F-4D97-AF65-F5344CB8AC3E}">
        <p14:creationId xmlns:p14="http://schemas.microsoft.com/office/powerpoint/2010/main" val="219910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58666-3053-1FC3-0E53-50F447B99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12DFCD-08DE-F83C-75E8-F9BD0862F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3238" y="469900"/>
            <a:ext cx="4311650" cy="24257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0C8B6A-BAD7-2B66-CD31-8578E2756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A5936-25EE-BE77-5FB9-1B47D7360D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8B284-EC7A-4174-93BF-5499ABD211F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221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AAC7F-D146-4275-C05B-CCD41A576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5E5235-E58F-0444-9DD1-E9FD8AE727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E2F593-34E4-E048-5DA7-6B0811A34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7" y="4237037"/>
            <a:ext cx="6096000" cy="4447302"/>
          </a:xfrm>
        </p:spPr>
        <p:txBody>
          <a:bodyPr/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items to appear in the middle.  Final blue box (Leadership Line or other statement) appears on final click.</a:t>
            </a:r>
          </a:p>
        </p:txBody>
      </p:sp>
    </p:spTree>
    <p:extLst>
      <p:ext uri="{BB962C8B-B14F-4D97-AF65-F5344CB8AC3E}">
        <p14:creationId xmlns:p14="http://schemas.microsoft.com/office/powerpoint/2010/main" val="2073046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854E4-C280-451C-D8D5-8C96A8AFF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8BFA8E-44EF-FFC4-3814-F775BD546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404A33-EE2B-0AA1-6658-56AE5AE8B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7" y="4237037"/>
            <a:ext cx="6096000" cy="4447302"/>
          </a:xfrm>
        </p:spPr>
        <p:txBody>
          <a:bodyPr/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items to appear in the middle.  Final blue box (Leadership Line or other statement) appears on final click.</a:t>
            </a:r>
          </a:p>
        </p:txBody>
      </p:sp>
    </p:spTree>
    <p:extLst>
      <p:ext uri="{BB962C8B-B14F-4D97-AF65-F5344CB8AC3E}">
        <p14:creationId xmlns:p14="http://schemas.microsoft.com/office/powerpoint/2010/main" val="996378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83CD8-DEE1-A028-D4B0-30666667B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70D45E-2861-DC1C-0015-F7219563B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3B1A91-6CF8-A0F6-47EB-462939DE8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7" y="4237037"/>
            <a:ext cx="6096000" cy="4447302"/>
          </a:xfrm>
        </p:spPr>
        <p:txBody>
          <a:bodyPr/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items to appear in the middle.  Final blue box (Leadership Line or other statement) appears on final click.</a:t>
            </a:r>
          </a:p>
        </p:txBody>
      </p:sp>
    </p:spTree>
    <p:extLst>
      <p:ext uri="{BB962C8B-B14F-4D97-AF65-F5344CB8AC3E}">
        <p14:creationId xmlns:p14="http://schemas.microsoft.com/office/powerpoint/2010/main" val="3332166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4A584-4394-3687-1B48-08AC8A5D9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4AEFEE-1D26-ACC5-95E3-0B770FBA8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8D0A08-71BD-A1A1-77AD-83C79598C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7" y="4237037"/>
            <a:ext cx="6096000" cy="4447302"/>
          </a:xfrm>
        </p:spPr>
        <p:txBody>
          <a:bodyPr/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items to appear in the middle.  Final blue box (Leadership Line or other statement) appears on final click.</a:t>
            </a: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8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16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40726-FC98-8EBA-5C1A-FE8509111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238161-FE51-80A3-9F60-FCC177BAF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6C6F3A-2147-CA74-6E81-7636CD6B1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7" y="4237037"/>
            <a:ext cx="6096000" cy="4447302"/>
          </a:xfrm>
        </p:spPr>
        <p:txBody>
          <a:bodyPr/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items to appear in the middle.  Final blue box (Leadership Line or other statement) appears on final click.</a:t>
            </a: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summary statement at the end</a:t>
            </a:r>
          </a:p>
        </p:txBody>
      </p:sp>
    </p:spTree>
    <p:extLst>
      <p:ext uri="{BB962C8B-B14F-4D97-AF65-F5344CB8AC3E}">
        <p14:creationId xmlns:p14="http://schemas.microsoft.com/office/powerpoint/2010/main" val="3091329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590D5-BAF5-1DB3-C189-CCE32D51E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8266EB-FF4A-201F-6B9C-8AF78F85F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016806-F6D5-DD5E-DA02-F54851A30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7" y="4237037"/>
            <a:ext cx="6096000" cy="4447302"/>
          </a:xfrm>
        </p:spPr>
        <p:txBody>
          <a:bodyPr/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Items 2, 3, 4 to appear</a:t>
            </a: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summary statement at the end</a:t>
            </a:r>
          </a:p>
        </p:txBody>
      </p:sp>
    </p:spTree>
    <p:extLst>
      <p:ext uri="{BB962C8B-B14F-4D97-AF65-F5344CB8AC3E}">
        <p14:creationId xmlns:p14="http://schemas.microsoft.com/office/powerpoint/2010/main" val="910716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5F0E0-7E4E-CD82-0AB7-0ACE6D2E2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68B55A-662F-7524-761D-A595EDA9A3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3238" y="469900"/>
            <a:ext cx="4311650" cy="24257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A3B2A8-FA00-41F3-68BD-D4D5B077C6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for 3 points, and then click again for summary statement.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0AD3F-AFC5-7B2B-ABFF-482914F628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8B284-EC7A-4174-93BF-5499ABD211F0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51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8BD84-5B7A-33A9-C317-B9E7A2FBC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3A0768-B43C-B52F-3647-7DAE4C280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3238" y="469900"/>
            <a:ext cx="4311650" cy="24257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1429B0-800F-E90F-9587-616A83707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for Thank You and logo.</a:t>
            </a:r>
          </a:p>
          <a:p>
            <a:r>
              <a:rPr lang="en-US" dirty="0"/>
              <a:t>Executive Briefing updated with 2025-2026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ADF47-C5C9-343C-CD14-05484C813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8B284-EC7A-4174-93BF-5499ABD211F0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25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03237" y="4237037"/>
            <a:ext cx="6096000" cy="4447302"/>
          </a:xfrm>
        </p:spPr>
        <p:txBody>
          <a:bodyPr/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Quadrants 2, 3, 4 to appear</a:t>
            </a: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summary statement at the end</a:t>
            </a:r>
          </a:p>
        </p:txBody>
      </p:sp>
    </p:spTree>
    <p:extLst>
      <p:ext uri="{BB962C8B-B14F-4D97-AF65-F5344CB8AC3E}">
        <p14:creationId xmlns:p14="http://schemas.microsoft.com/office/powerpoint/2010/main" val="46736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3C13C-1CC2-AE21-32F4-9F523E2B5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AC9ECD-3798-2A91-9276-0DEF81B20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F607C6-BD1C-C382-3BEB-49F006DA1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7" y="4237037"/>
            <a:ext cx="6096000" cy="4447302"/>
          </a:xfrm>
        </p:spPr>
        <p:txBody>
          <a:bodyPr/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Items 2, 3, 4 to appear</a:t>
            </a: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summary statement at the end</a:t>
            </a:r>
          </a:p>
        </p:txBody>
      </p:sp>
    </p:spTree>
    <p:extLst>
      <p:ext uri="{BB962C8B-B14F-4D97-AF65-F5344CB8AC3E}">
        <p14:creationId xmlns:p14="http://schemas.microsoft.com/office/powerpoint/2010/main" val="867270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84138-E939-97D4-1E2B-758172C23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835A48-5781-8BDB-F536-0B569239D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20F4BB-53FC-899E-078C-A1CBE9F6E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7" y="4237037"/>
            <a:ext cx="6096000" cy="4447302"/>
          </a:xfrm>
        </p:spPr>
        <p:txBody>
          <a:bodyPr/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Items 2, 3, 4 to appear</a:t>
            </a: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summary statement at the end</a:t>
            </a:r>
          </a:p>
        </p:txBody>
      </p:sp>
    </p:spTree>
    <p:extLst>
      <p:ext uri="{BB962C8B-B14F-4D97-AF65-F5344CB8AC3E}">
        <p14:creationId xmlns:p14="http://schemas.microsoft.com/office/powerpoint/2010/main" val="966685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C7E1D-ECD9-82FB-7F14-A1433A093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03DF27-FF8A-6FC6-7C65-12A68D99F7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8E2988-59B6-1ECA-D507-44400E259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7" y="4237037"/>
            <a:ext cx="6096000" cy="4447302"/>
          </a:xfrm>
        </p:spPr>
        <p:txBody>
          <a:bodyPr/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Items 2, 3, 4 to appear</a:t>
            </a: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summary statement at the end</a:t>
            </a:r>
          </a:p>
        </p:txBody>
      </p:sp>
    </p:spTree>
    <p:extLst>
      <p:ext uri="{BB962C8B-B14F-4D97-AF65-F5344CB8AC3E}">
        <p14:creationId xmlns:p14="http://schemas.microsoft.com/office/powerpoint/2010/main" val="3892269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5D543-5BA8-8D40-848D-D2DBD0AD2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DCE3AF-A83E-B7B2-AF26-D5535EF4C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CE9668-03C3-6705-B939-059ABAB73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7" y="4237037"/>
            <a:ext cx="6096000" cy="4447302"/>
          </a:xfrm>
        </p:spPr>
        <p:txBody>
          <a:bodyPr/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Items 2, 3, 4 to appear</a:t>
            </a: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summary statement at the end</a:t>
            </a:r>
          </a:p>
        </p:txBody>
      </p:sp>
    </p:spTree>
    <p:extLst>
      <p:ext uri="{BB962C8B-B14F-4D97-AF65-F5344CB8AC3E}">
        <p14:creationId xmlns:p14="http://schemas.microsoft.com/office/powerpoint/2010/main" val="3395360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E2950-BC07-B865-1920-8D8958605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6F57E8-7E67-239C-FD35-FEF6E7BDCF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3AC181-27CB-0893-6E19-10308B63C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7" y="4237037"/>
            <a:ext cx="6096000" cy="4447302"/>
          </a:xfrm>
        </p:spPr>
        <p:txBody>
          <a:bodyPr/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Items 2, 3, 4 to appear</a:t>
            </a: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for summary statement at the end</a:t>
            </a:r>
          </a:p>
        </p:txBody>
      </p:sp>
    </p:spTree>
    <p:extLst>
      <p:ext uri="{BB962C8B-B14F-4D97-AF65-F5344CB8AC3E}">
        <p14:creationId xmlns:p14="http://schemas.microsoft.com/office/powerpoint/2010/main" val="1233018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E7580-F9CA-6A34-3782-FF121B393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07C3D3-CBA9-AC2D-210D-50D2F2D7E7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3238" y="469900"/>
            <a:ext cx="4311650" cy="24257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3F879E-7B62-DBEC-2606-0E7DCEB8D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E4D9-DB3C-5F43-698B-BC758D986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8B284-EC7A-4174-93BF-5499ABD211F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4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8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8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1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6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0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7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4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7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9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1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9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8FAE2D-79C6-AD77-FEA6-B5FF5BD693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3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6F3EC"/>
              </a:solidFill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29390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6F3EC"/>
                </a:solidFill>
                <a:latin typeface="Paralucent Medium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rgbClr val="F6F3EC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28;p5">
            <a:extLst>
              <a:ext uri="{FF2B5EF4-FFF2-40B4-BE49-F238E27FC236}">
                <a16:creationId xmlns:a16="http://schemas.microsoft.com/office/drawing/2014/main" id="{895082EF-FACD-FA4A-B6D0-12AF5E1F3C8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0543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CF63B2-273E-3734-C9B3-79D0B6D73F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10400" y="0"/>
            <a:ext cx="51816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AE6460-4AB7-C45E-2955-2364803C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6B4F42-A29E-4360-5D44-1AA895F9970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rgbClr val="243337"/>
                </a:solidFill>
              </a:defRPr>
            </a:lvl1pPr>
          </a:lstStyle>
          <a:p>
            <a:fld id="{86816F7B-F1D9-456B-87AC-A88AA06B8A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5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A686D5-CCEE-3747-A098-7BA6E65B9FB7}"/>
              </a:ext>
            </a:extLst>
          </p:cNvPr>
          <p:cNvSpPr/>
          <p:nvPr userDrawn="1"/>
        </p:nvSpPr>
        <p:spPr>
          <a:xfrm>
            <a:off x="127155" y="6349659"/>
            <a:ext cx="2990397" cy="272588"/>
          </a:xfrm>
          <a:prstGeom prst="rect">
            <a:avLst/>
          </a:prstGeom>
          <a:solidFill>
            <a:srgbClr val="F6F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5F609-8DA7-1C9E-A4A4-6EF2F85517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41235" cy="6858000"/>
          </a:xfrm>
        </p:spPr>
        <p:txBody>
          <a:bodyPr/>
          <a:lstStyle>
            <a:lvl1pPr marL="152396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69AC80E-B056-83F9-0AB8-0B7BB4A809E3}"/>
              </a:ext>
            </a:extLst>
          </p:cNvPr>
          <p:cNvSpPr txBox="1">
            <a:spLocks/>
          </p:cNvSpPr>
          <p:nvPr userDrawn="1"/>
        </p:nvSpPr>
        <p:spPr>
          <a:xfrm>
            <a:off x="10972800" y="6471896"/>
            <a:ext cx="731600" cy="30990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6816F7B-F1D9-456B-87AC-A88AA06B8AC5}" type="slidenum">
              <a:rPr lang="en-US" sz="1000" smtClean="0">
                <a:latin typeface="Work Sans Medium" panose="00000600000000000000" pitchFamily="50" charset="0"/>
              </a:rPr>
              <a:pPr algn="r"/>
              <a:t>‹#›</a:t>
            </a:fld>
            <a:endParaRPr lang="en-US" sz="1000" dirty="0">
              <a:latin typeface="Work Sans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01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bg>
      <p:bgPr>
        <a:solidFill>
          <a:srgbClr val="B0DFE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;p2">
            <a:extLst>
              <a:ext uri="{FF2B5EF4-FFF2-40B4-BE49-F238E27FC236}">
                <a16:creationId xmlns:a16="http://schemas.microsoft.com/office/drawing/2014/main" id="{BCCC4E52-F87B-9149-BDD6-DC073B2C33D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75300" y="2436800"/>
            <a:ext cx="7841600" cy="14491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Paralucent Medium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Google Shape;12;p2">
            <a:extLst>
              <a:ext uri="{FF2B5EF4-FFF2-40B4-BE49-F238E27FC236}">
                <a16:creationId xmlns:a16="http://schemas.microsoft.com/office/drawing/2014/main" id="{7655B093-EC96-D646-9456-50F44CEC34B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5600" y="4030631"/>
            <a:ext cx="11360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ork Sans Medium"/>
              <a:buNone/>
              <a:defRPr sz="2133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Google Shape;28;p5">
            <a:extLst>
              <a:ext uri="{FF2B5EF4-FFF2-40B4-BE49-F238E27FC236}">
                <a16:creationId xmlns:a16="http://schemas.microsoft.com/office/drawing/2014/main" id="{70713457-BF27-E94F-B604-AD88140DE3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6816F7B-F1D9-456B-87AC-A88AA06B8A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64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AA7E-4237-451E-AA24-6C0B088731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FF1D113-9044-16DD-21F4-DEE3C15236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4352" y="163440"/>
            <a:ext cx="11833412" cy="592281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A45A40F-FA93-073F-ABFC-E8E6F30FD1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4183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algn="r"/>
            <a:fld id="{65E831D7-1A3A-413A-808F-F72C71AF6A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07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Chart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0843A-E1E5-6917-E487-42FF47C56B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8" y="216963"/>
            <a:ext cx="9144000" cy="1084596"/>
          </a:xfrm>
        </p:spPr>
        <p:txBody>
          <a:bodyPr anchor="b"/>
          <a:lstStyle>
            <a:lvl1pPr algn="ctr">
              <a:defRPr sz="6000" b="1">
                <a:solidFill>
                  <a:srgbClr val="41404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64C94-6D75-27D8-B730-5FBA5F2BA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183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algn="r"/>
            <a:fld id="{65E831D7-1A3A-413A-808F-F72C71AF6A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632DDCB9-C605-74C9-02B4-4C88ACD8005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0" y="1394194"/>
            <a:ext cx="12192000" cy="470021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973331D-2AAD-5448-858A-03AF5E3BE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198" y="6341835"/>
            <a:ext cx="4114800" cy="365125"/>
          </a:xfrm>
        </p:spPr>
        <p:txBody>
          <a:bodyPr/>
          <a:lstStyle/>
          <a:p>
            <a:pPr algn="l"/>
            <a:r>
              <a:rPr lang="en-US"/>
              <a:t>Fort Worth Public Events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56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4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3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7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0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3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5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876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8A9A8-B41A-453B-911D-AF2CEFE12F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6EE2D-DE81-497E-A05C-E189823D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8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9.jpeg"/><Relationship Id="rId7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513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3A2DAC-6DF9-3065-CC6D-3536A70AF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93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82552" y="5921253"/>
            <a:ext cx="9138919" cy="914400"/>
          </a:xfrm>
          <a:custGeom>
            <a:avLst/>
            <a:gdLst/>
            <a:ahLst/>
            <a:cxnLst/>
            <a:rect l="l" t="t" r="r" b="b"/>
            <a:pathLst>
              <a:path w="13708378" h="1633582">
                <a:moveTo>
                  <a:pt x="0" y="0"/>
                </a:moveTo>
                <a:lnTo>
                  <a:pt x="13708378" y="0"/>
                </a:lnTo>
                <a:lnTo>
                  <a:pt x="13708378" y="1633581"/>
                </a:lnTo>
                <a:lnTo>
                  <a:pt x="0" y="16335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182326" y="171669"/>
            <a:ext cx="1713770" cy="514131"/>
          </a:xfrm>
          <a:custGeom>
            <a:avLst/>
            <a:gdLst/>
            <a:ahLst/>
            <a:cxnLst/>
            <a:rect l="l" t="t" r="r" b="b"/>
            <a:pathLst>
              <a:path w="2570655" h="771197">
                <a:moveTo>
                  <a:pt x="0" y="0"/>
                </a:moveTo>
                <a:lnTo>
                  <a:pt x="2570655" y="0"/>
                </a:lnTo>
                <a:lnTo>
                  <a:pt x="2570655" y="771197"/>
                </a:lnTo>
                <a:lnTo>
                  <a:pt x="0" y="771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5013574" y="904819"/>
            <a:ext cx="2067346" cy="43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3"/>
              </a:lnSpc>
            </a:pPr>
            <a:r>
              <a:rPr lang="en-US" sz="2573">
                <a:solidFill>
                  <a:srgbClr val="FFFFFF"/>
                </a:solidFill>
                <a:latin typeface="Open Sans"/>
              </a:rPr>
              <a:t>About SICO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8C484E-1DA4-5DE4-4B04-4295468F6C4C}"/>
              </a:ext>
            </a:extLst>
          </p:cNvPr>
          <p:cNvSpPr txBox="1"/>
          <p:nvPr/>
        </p:nvSpPr>
        <p:spPr>
          <a:xfrm>
            <a:off x="1701424" y="1253988"/>
            <a:ext cx="7296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Legacy Products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9DE6E5-2ACB-6B84-2927-67285E9761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566" y="2802647"/>
            <a:ext cx="4380445" cy="22778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EC5C94-AEAE-F6B2-5ADB-69EF845654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501" y="1313380"/>
            <a:ext cx="4608576" cy="26281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83C568-AA08-D42A-0A9E-1617E1F825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18" y="1961874"/>
            <a:ext cx="1877963" cy="2498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82552" y="5921253"/>
            <a:ext cx="9138919" cy="914400"/>
          </a:xfrm>
          <a:custGeom>
            <a:avLst/>
            <a:gdLst/>
            <a:ahLst/>
            <a:cxnLst/>
            <a:rect l="l" t="t" r="r" b="b"/>
            <a:pathLst>
              <a:path w="13708378" h="1633582">
                <a:moveTo>
                  <a:pt x="0" y="0"/>
                </a:moveTo>
                <a:lnTo>
                  <a:pt x="13708378" y="0"/>
                </a:lnTo>
                <a:lnTo>
                  <a:pt x="13708378" y="1633581"/>
                </a:lnTo>
                <a:lnTo>
                  <a:pt x="0" y="16335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182326" y="171669"/>
            <a:ext cx="1713770" cy="514131"/>
          </a:xfrm>
          <a:custGeom>
            <a:avLst/>
            <a:gdLst/>
            <a:ahLst/>
            <a:cxnLst/>
            <a:rect l="l" t="t" r="r" b="b"/>
            <a:pathLst>
              <a:path w="2570655" h="771197">
                <a:moveTo>
                  <a:pt x="0" y="0"/>
                </a:moveTo>
                <a:lnTo>
                  <a:pt x="2570655" y="0"/>
                </a:lnTo>
                <a:lnTo>
                  <a:pt x="2570655" y="771197"/>
                </a:lnTo>
                <a:lnTo>
                  <a:pt x="0" y="771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5013574" y="904819"/>
            <a:ext cx="2067346" cy="43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3"/>
              </a:lnSpc>
            </a:pPr>
            <a:r>
              <a:rPr lang="en-US" sz="2573" dirty="0">
                <a:solidFill>
                  <a:srgbClr val="FFFFFF"/>
                </a:solidFill>
                <a:latin typeface="Open Sans"/>
              </a:rPr>
              <a:t>About SICFO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C9A016-1DA3-7137-AB5E-7D1602396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" y="1111660"/>
            <a:ext cx="4903846" cy="27584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73ECCD-E437-F8E4-BA2D-3FB1D453A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560" y="2840490"/>
            <a:ext cx="5689600" cy="320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09A9F0-A9B8-4B79-2B22-C31193E9D4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26" y="3752587"/>
            <a:ext cx="4474619" cy="25146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B026F82-4A0C-FD1C-3BCD-A62A2194A1F3}"/>
              </a:ext>
            </a:extLst>
          </p:cNvPr>
          <p:cNvSpPr txBox="1"/>
          <p:nvPr/>
        </p:nvSpPr>
        <p:spPr>
          <a:xfrm>
            <a:off x="6848856" y="777240"/>
            <a:ext cx="4590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FLEXTable</a:t>
            </a:r>
            <a:r>
              <a:rPr lang="en-US" sz="3600" b="1" dirty="0"/>
              <a:t> – 40% less storage space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3C227-DB12-A60B-E611-7EACB8A47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62CB648E-6B7B-E906-BE80-653128E602EF}"/>
              </a:ext>
            </a:extLst>
          </p:cNvPr>
          <p:cNvSpPr/>
          <p:nvPr/>
        </p:nvSpPr>
        <p:spPr>
          <a:xfrm>
            <a:off x="1582552" y="5921253"/>
            <a:ext cx="9138919" cy="914400"/>
          </a:xfrm>
          <a:custGeom>
            <a:avLst/>
            <a:gdLst/>
            <a:ahLst/>
            <a:cxnLst/>
            <a:rect l="l" t="t" r="r" b="b"/>
            <a:pathLst>
              <a:path w="13708378" h="1633582">
                <a:moveTo>
                  <a:pt x="0" y="0"/>
                </a:moveTo>
                <a:lnTo>
                  <a:pt x="13708378" y="0"/>
                </a:lnTo>
                <a:lnTo>
                  <a:pt x="13708378" y="1633581"/>
                </a:lnTo>
                <a:lnTo>
                  <a:pt x="0" y="16335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2D38138-1429-D169-5470-1C23C2345ED3}"/>
              </a:ext>
            </a:extLst>
          </p:cNvPr>
          <p:cNvSpPr/>
          <p:nvPr/>
        </p:nvSpPr>
        <p:spPr>
          <a:xfrm>
            <a:off x="182326" y="171669"/>
            <a:ext cx="1713770" cy="514131"/>
          </a:xfrm>
          <a:custGeom>
            <a:avLst/>
            <a:gdLst/>
            <a:ahLst/>
            <a:cxnLst/>
            <a:rect l="l" t="t" r="r" b="b"/>
            <a:pathLst>
              <a:path w="2570655" h="771197">
                <a:moveTo>
                  <a:pt x="0" y="0"/>
                </a:moveTo>
                <a:lnTo>
                  <a:pt x="2570655" y="0"/>
                </a:lnTo>
                <a:lnTo>
                  <a:pt x="2570655" y="771197"/>
                </a:lnTo>
                <a:lnTo>
                  <a:pt x="0" y="771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94D750C-8CC2-233A-03BD-7EA1F117ACEC}"/>
              </a:ext>
            </a:extLst>
          </p:cNvPr>
          <p:cNvSpPr txBox="1"/>
          <p:nvPr/>
        </p:nvSpPr>
        <p:spPr>
          <a:xfrm>
            <a:off x="1926049" y="1830352"/>
            <a:ext cx="6041709" cy="4122829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261"/>
              </a:lnSpc>
            </a:pPr>
            <a:endParaRPr sz="1200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57B0DC7-1CAB-0DB5-38DE-1045AFCF7769}"/>
              </a:ext>
            </a:extLst>
          </p:cNvPr>
          <p:cNvSpPr txBox="1"/>
          <p:nvPr/>
        </p:nvSpPr>
        <p:spPr>
          <a:xfrm>
            <a:off x="5013574" y="904819"/>
            <a:ext cx="2067346" cy="43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3"/>
              </a:lnSpc>
            </a:pPr>
            <a:r>
              <a:rPr lang="en-US" sz="2573">
                <a:solidFill>
                  <a:srgbClr val="FFFFFF"/>
                </a:solidFill>
                <a:latin typeface="Open Sans"/>
              </a:rPr>
              <a:t>About SICO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963E2-3D24-C401-F656-CC96C12CF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7483" y="4095896"/>
            <a:ext cx="2916936" cy="1944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F1718B-E142-21D5-8FBF-B12C6D44E9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190" y="455921"/>
            <a:ext cx="2793109" cy="30934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FF161A-1386-B803-23CC-06A1474671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561" y="804672"/>
            <a:ext cx="3937371" cy="26243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78EF4C-C7A3-7DE7-678A-8987B1E176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387" y="3280908"/>
            <a:ext cx="4116917" cy="2744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46AE83-51CC-A917-A19B-5FFA2A3D59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539" y="904820"/>
            <a:ext cx="4411290" cy="29408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A35AA5-B92C-A04B-B4E4-A414C5D45C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539" y="3400930"/>
            <a:ext cx="4411290" cy="29408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4DD1E2-916F-F5CC-6766-754BAC285E65}"/>
              </a:ext>
            </a:extLst>
          </p:cNvPr>
          <p:cNvSpPr txBox="1"/>
          <p:nvPr/>
        </p:nvSpPr>
        <p:spPr>
          <a:xfrm>
            <a:off x="786384" y="904819"/>
            <a:ext cx="29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Mobile Bars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A2212B-8E63-B96C-3A3C-BD40E88691ED}"/>
              </a:ext>
            </a:extLst>
          </p:cNvPr>
          <p:cNvSpPr txBox="1"/>
          <p:nvPr/>
        </p:nvSpPr>
        <p:spPr>
          <a:xfrm>
            <a:off x="5010575" y="588548"/>
            <a:ext cx="309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Display Towers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A08DAD-1CA4-8A92-DFEF-2A3DDB09B980}"/>
              </a:ext>
            </a:extLst>
          </p:cNvPr>
          <p:cNvSpPr txBox="1"/>
          <p:nvPr/>
        </p:nvSpPr>
        <p:spPr>
          <a:xfrm>
            <a:off x="9048371" y="82296"/>
            <a:ext cx="2807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</a:t>
            </a:r>
            <a:r>
              <a:rPr lang="en-US" sz="2400" b="1" dirty="0"/>
              <a:t>Socializer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1EE02B-0DBB-6225-6FB6-7012B35AE31C}"/>
              </a:ext>
            </a:extLst>
          </p:cNvPr>
          <p:cNvSpPr txBox="1"/>
          <p:nvPr/>
        </p:nvSpPr>
        <p:spPr>
          <a:xfrm>
            <a:off x="8375904" y="3549350"/>
            <a:ext cx="356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Diamond Cross Tables </a:t>
            </a:r>
          </a:p>
        </p:txBody>
      </p:sp>
    </p:spTree>
    <p:extLst>
      <p:ext uri="{BB962C8B-B14F-4D97-AF65-F5344CB8AC3E}">
        <p14:creationId xmlns:p14="http://schemas.microsoft.com/office/powerpoint/2010/main" val="71697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AC644-7137-4BBD-7ABE-97B862815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CC629D6F-7637-71D0-8CFD-0CD521D925FA}"/>
              </a:ext>
            </a:extLst>
          </p:cNvPr>
          <p:cNvSpPr/>
          <p:nvPr/>
        </p:nvSpPr>
        <p:spPr>
          <a:xfrm>
            <a:off x="1582552" y="5921253"/>
            <a:ext cx="9138919" cy="914400"/>
          </a:xfrm>
          <a:custGeom>
            <a:avLst/>
            <a:gdLst/>
            <a:ahLst/>
            <a:cxnLst/>
            <a:rect l="l" t="t" r="r" b="b"/>
            <a:pathLst>
              <a:path w="13708378" h="1633582">
                <a:moveTo>
                  <a:pt x="0" y="0"/>
                </a:moveTo>
                <a:lnTo>
                  <a:pt x="13708378" y="0"/>
                </a:lnTo>
                <a:lnTo>
                  <a:pt x="13708378" y="1633581"/>
                </a:lnTo>
                <a:lnTo>
                  <a:pt x="0" y="16335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F3C1427-C568-4E4A-9771-433B73E5BA74}"/>
              </a:ext>
            </a:extLst>
          </p:cNvPr>
          <p:cNvSpPr/>
          <p:nvPr/>
        </p:nvSpPr>
        <p:spPr>
          <a:xfrm>
            <a:off x="182326" y="171669"/>
            <a:ext cx="1713770" cy="514131"/>
          </a:xfrm>
          <a:custGeom>
            <a:avLst/>
            <a:gdLst/>
            <a:ahLst/>
            <a:cxnLst/>
            <a:rect l="l" t="t" r="r" b="b"/>
            <a:pathLst>
              <a:path w="2570655" h="771197">
                <a:moveTo>
                  <a:pt x="0" y="0"/>
                </a:moveTo>
                <a:lnTo>
                  <a:pt x="2570655" y="0"/>
                </a:lnTo>
                <a:lnTo>
                  <a:pt x="2570655" y="771197"/>
                </a:lnTo>
                <a:lnTo>
                  <a:pt x="0" y="771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5E40FF6-46B7-BE25-C57F-7ECBC8657D65}"/>
              </a:ext>
            </a:extLst>
          </p:cNvPr>
          <p:cNvSpPr txBox="1"/>
          <p:nvPr/>
        </p:nvSpPr>
        <p:spPr>
          <a:xfrm>
            <a:off x="5013574" y="904819"/>
            <a:ext cx="2067346" cy="43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3"/>
              </a:lnSpc>
            </a:pPr>
            <a:r>
              <a:rPr lang="en-US" sz="2573">
                <a:solidFill>
                  <a:srgbClr val="FFFFFF"/>
                </a:solidFill>
                <a:latin typeface="Open Sans"/>
              </a:rPr>
              <a:t>About SICO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F6D9AE-9319-82A4-748C-D92B3B21DABF}"/>
              </a:ext>
            </a:extLst>
          </p:cNvPr>
          <p:cNvSpPr txBox="1"/>
          <p:nvPr/>
        </p:nvSpPr>
        <p:spPr>
          <a:xfrm>
            <a:off x="978408" y="996696"/>
            <a:ext cx="10158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FIFA Special - Mobile Sleepers – Buy 5 get 1 FREE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C8951-348B-6877-242D-95A1C2B170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763" y="1690183"/>
            <a:ext cx="6983774" cy="3988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F185D2-5503-D534-4869-E5F19FCFA0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574" y="1641150"/>
            <a:ext cx="7397083" cy="41589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093E2F-CA90-604C-D5B3-0B013FB009F6}"/>
              </a:ext>
            </a:extLst>
          </p:cNvPr>
          <p:cNvSpPr txBox="1"/>
          <p:nvPr/>
        </p:nvSpPr>
        <p:spPr>
          <a:xfrm>
            <a:off x="813816" y="1892367"/>
            <a:ext cx="34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Standard Twin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C44039-D7ED-34E6-E4E9-9EBD30E734BA}"/>
              </a:ext>
            </a:extLst>
          </p:cNvPr>
          <p:cNvSpPr txBox="1"/>
          <p:nvPr/>
        </p:nvSpPr>
        <p:spPr>
          <a:xfrm>
            <a:off x="6537960" y="1892367"/>
            <a:ext cx="4183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Pillow Top Twin</a:t>
            </a:r>
          </a:p>
        </p:txBody>
      </p:sp>
    </p:spTree>
    <p:extLst>
      <p:ext uri="{BB962C8B-B14F-4D97-AF65-F5344CB8AC3E}">
        <p14:creationId xmlns:p14="http://schemas.microsoft.com/office/powerpoint/2010/main" val="14107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D2808-114B-32E2-EC79-90F3BEF88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49942D4D-595D-E600-95E9-E4A6A26A6DCD}"/>
              </a:ext>
            </a:extLst>
          </p:cNvPr>
          <p:cNvSpPr/>
          <p:nvPr/>
        </p:nvSpPr>
        <p:spPr>
          <a:xfrm>
            <a:off x="1582552" y="5921253"/>
            <a:ext cx="9138919" cy="914400"/>
          </a:xfrm>
          <a:custGeom>
            <a:avLst/>
            <a:gdLst/>
            <a:ahLst/>
            <a:cxnLst/>
            <a:rect l="l" t="t" r="r" b="b"/>
            <a:pathLst>
              <a:path w="13708378" h="1633582">
                <a:moveTo>
                  <a:pt x="0" y="0"/>
                </a:moveTo>
                <a:lnTo>
                  <a:pt x="13708378" y="0"/>
                </a:lnTo>
                <a:lnTo>
                  <a:pt x="13708378" y="1633581"/>
                </a:lnTo>
                <a:lnTo>
                  <a:pt x="0" y="16335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B35C82D-6091-0759-879A-DB3A008BCE73}"/>
              </a:ext>
            </a:extLst>
          </p:cNvPr>
          <p:cNvSpPr/>
          <p:nvPr/>
        </p:nvSpPr>
        <p:spPr>
          <a:xfrm>
            <a:off x="182326" y="171669"/>
            <a:ext cx="1713770" cy="514131"/>
          </a:xfrm>
          <a:custGeom>
            <a:avLst/>
            <a:gdLst/>
            <a:ahLst/>
            <a:cxnLst/>
            <a:rect l="l" t="t" r="r" b="b"/>
            <a:pathLst>
              <a:path w="2570655" h="771197">
                <a:moveTo>
                  <a:pt x="0" y="0"/>
                </a:moveTo>
                <a:lnTo>
                  <a:pt x="2570655" y="0"/>
                </a:lnTo>
                <a:lnTo>
                  <a:pt x="2570655" y="771197"/>
                </a:lnTo>
                <a:lnTo>
                  <a:pt x="0" y="771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5FF1B77-8C4C-4F8A-3220-ED2D88A97681}"/>
              </a:ext>
            </a:extLst>
          </p:cNvPr>
          <p:cNvSpPr txBox="1"/>
          <p:nvPr/>
        </p:nvSpPr>
        <p:spPr>
          <a:xfrm>
            <a:off x="5013574" y="904819"/>
            <a:ext cx="2067346" cy="43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3"/>
              </a:lnSpc>
            </a:pPr>
            <a:r>
              <a:rPr lang="en-US" sz="2573">
                <a:solidFill>
                  <a:srgbClr val="FFFFFF"/>
                </a:solidFill>
                <a:latin typeface="Open Sans"/>
              </a:rPr>
              <a:t>About SICO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575EC4-E0D2-C3FB-5813-D4EBD8C26579}"/>
              </a:ext>
            </a:extLst>
          </p:cNvPr>
          <p:cNvSpPr txBox="1"/>
          <p:nvPr/>
        </p:nvSpPr>
        <p:spPr>
          <a:xfrm>
            <a:off x="1810512" y="969264"/>
            <a:ext cx="8257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NEWEST PRODUCT  - MOSAIC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A5C9DC-FF6B-A5EA-F20F-52C84A659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26" y="1994973"/>
            <a:ext cx="3573721" cy="19217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CF9706-271D-B403-8A39-E9D40A1649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69" y="1953947"/>
            <a:ext cx="3806039" cy="22253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BCDF4F-D042-890A-D867-930562980E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680" y="1496949"/>
            <a:ext cx="3642113" cy="27051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767816-2308-9501-0F70-EE3E7AD19F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33" y="3855256"/>
            <a:ext cx="3025148" cy="23985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852178-02B5-314A-7813-41F90B80F2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177" y="4093151"/>
            <a:ext cx="3025148" cy="22285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28A62E-3F5B-1E90-3E61-C6D921DB93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4" y="4093151"/>
            <a:ext cx="3144559" cy="222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5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CCFCD-18AB-43A5-CA30-A1BCF4A7D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29F3CF7-B93E-054F-8878-006EA93E3A7F}"/>
              </a:ext>
            </a:extLst>
          </p:cNvPr>
          <p:cNvSpPr/>
          <p:nvPr/>
        </p:nvSpPr>
        <p:spPr>
          <a:xfrm>
            <a:off x="1582552" y="5921253"/>
            <a:ext cx="9138919" cy="914400"/>
          </a:xfrm>
          <a:custGeom>
            <a:avLst/>
            <a:gdLst/>
            <a:ahLst/>
            <a:cxnLst/>
            <a:rect l="l" t="t" r="r" b="b"/>
            <a:pathLst>
              <a:path w="13708378" h="1633582">
                <a:moveTo>
                  <a:pt x="0" y="0"/>
                </a:moveTo>
                <a:lnTo>
                  <a:pt x="13708378" y="0"/>
                </a:lnTo>
                <a:lnTo>
                  <a:pt x="13708378" y="1633581"/>
                </a:lnTo>
                <a:lnTo>
                  <a:pt x="0" y="16335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A3B558A-5FCF-BFE3-D3D9-68840F3FFA02}"/>
              </a:ext>
            </a:extLst>
          </p:cNvPr>
          <p:cNvSpPr/>
          <p:nvPr/>
        </p:nvSpPr>
        <p:spPr>
          <a:xfrm>
            <a:off x="182326" y="171669"/>
            <a:ext cx="1713770" cy="514131"/>
          </a:xfrm>
          <a:custGeom>
            <a:avLst/>
            <a:gdLst/>
            <a:ahLst/>
            <a:cxnLst/>
            <a:rect l="l" t="t" r="r" b="b"/>
            <a:pathLst>
              <a:path w="2570655" h="771197">
                <a:moveTo>
                  <a:pt x="0" y="0"/>
                </a:moveTo>
                <a:lnTo>
                  <a:pt x="2570655" y="0"/>
                </a:lnTo>
                <a:lnTo>
                  <a:pt x="2570655" y="771197"/>
                </a:lnTo>
                <a:lnTo>
                  <a:pt x="0" y="771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5FD9DD2-7406-36F8-9D2D-FCFEC1502C24}"/>
              </a:ext>
            </a:extLst>
          </p:cNvPr>
          <p:cNvSpPr txBox="1"/>
          <p:nvPr/>
        </p:nvSpPr>
        <p:spPr>
          <a:xfrm>
            <a:off x="5013574" y="904819"/>
            <a:ext cx="2067346" cy="43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3"/>
              </a:lnSpc>
            </a:pPr>
            <a:r>
              <a:rPr lang="en-US" sz="2573">
                <a:solidFill>
                  <a:srgbClr val="FFFFFF"/>
                </a:solidFill>
                <a:latin typeface="Open Sans"/>
              </a:rPr>
              <a:t>About SICO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DF282C-BABA-035D-36AC-BB523887DD80}"/>
              </a:ext>
            </a:extLst>
          </p:cNvPr>
          <p:cNvSpPr txBox="1"/>
          <p:nvPr/>
        </p:nvSpPr>
        <p:spPr>
          <a:xfrm>
            <a:off x="1582552" y="1453896"/>
            <a:ext cx="8183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Please drop off  your business card for me to send you our Catalog Electronically.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CD8E1-19EA-37C8-5A6A-0354BB92D857}"/>
              </a:ext>
            </a:extLst>
          </p:cNvPr>
          <p:cNvSpPr txBox="1"/>
          <p:nvPr/>
        </p:nvSpPr>
        <p:spPr>
          <a:xfrm>
            <a:off x="1896096" y="3730752"/>
            <a:ext cx="8098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0367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FD78C-18D2-B398-C8CB-21ECF829E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D19B61-52CA-31D4-1426-0685E1365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76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CA7DE86C-08F5-6936-DC5F-3B3297785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5" r="35065"/>
          <a:stretch>
            <a:fillRect/>
          </a:stretch>
        </p:blipFill>
        <p:spPr>
          <a:xfrm>
            <a:off x="0" y="0"/>
            <a:ext cx="3641235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4F9B43-8506-B0F3-28A7-4CFF828767FD}"/>
              </a:ext>
            </a:extLst>
          </p:cNvPr>
          <p:cNvSpPr/>
          <p:nvPr/>
        </p:nvSpPr>
        <p:spPr>
          <a:xfrm>
            <a:off x="0" y="0"/>
            <a:ext cx="12192000" cy="5562602"/>
          </a:xfrm>
          <a:prstGeom prst="rect">
            <a:avLst/>
          </a:prstGeom>
          <a:solidFill>
            <a:srgbClr val="2433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0B4E3E0-26DA-16A4-1FCE-B2B5A4AD3420}"/>
              </a:ext>
            </a:extLst>
          </p:cNvPr>
          <p:cNvSpPr txBox="1">
            <a:spLocks/>
          </p:cNvSpPr>
          <p:nvPr/>
        </p:nvSpPr>
        <p:spPr>
          <a:xfrm>
            <a:off x="228600" y="652064"/>
            <a:ext cx="6172200" cy="10038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Paralucent Medium" pitchFamily="2" charset="77"/>
                <a:ea typeface="Paralucent Medium" pitchFamily="2" charset="77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dirty="0">
                <a:solidFill>
                  <a:srgbClr val="F6F3EC"/>
                </a:solidFill>
                <a:latin typeface="Paralucent Bold" pitchFamily="50" charset="0"/>
              </a:rPr>
              <a:t>Bridging the Gap</a:t>
            </a:r>
            <a:endParaRPr lang="en-US" sz="6000" dirty="0">
              <a:solidFill>
                <a:srgbClr val="F6F3EC"/>
              </a:solidFill>
              <a:latin typeface="Paralucent Light" pitchFamily="50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701C863-D5E4-EA46-06F4-0B5FD0BC3374}"/>
              </a:ext>
            </a:extLst>
          </p:cNvPr>
          <p:cNvSpPr txBox="1">
            <a:spLocks/>
          </p:cNvSpPr>
          <p:nvPr/>
        </p:nvSpPr>
        <p:spPr>
          <a:xfrm>
            <a:off x="329546" y="4304244"/>
            <a:ext cx="6172200" cy="533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Paralucent Medium" pitchFamily="2" charset="77"/>
                <a:ea typeface="Paralucent Medium" pitchFamily="2" charset="77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rgbClr val="F6F3EC"/>
                </a:solidFill>
                <a:latin typeface="Paralucent Light" pitchFamily="50" charset="0"/>
              </a:rPr>
              <a:t>April 15, 2026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E9E38D-1C91-1493-B8DF-8447E8D0E32B}"/>
              </a:ext>
            </a:extLst>
          </p:cNvPr>
          <p:cNvGrpSpPr/>
          <p:nvPr/>
        </p:nvGrpSpPr>
        <p:grpSpPr>
          <a:xfrm>
            <a:off x="762000" y="2046274"/>
            <a:ext cx="5542827" cy="1754326"/>
            <a:chOff x="762000" y="1904138"/>
            <a:chExt cx="5542827" cy="175432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401CC9-28FC-F9F6-FB19-AED2A5FC7B07}"/>
                </a:ext>
              </a:extLst>
            </p:cNvPr>
            <p:cNvSpPr txBox="1"/>
            <p:nvPr/>
          </p:nvSpPr>
          <p:spPr>
            <a:xfrm>
              <a:off x="977643" y="1904138"/>
              <a:ext cx="532718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6F3EC"/>
                  </a:solidFill>
                  <a:latin typeface="Paralucent Light" pitchFamily="50" charset="0"/>
                </a:rPr>
                <a:t>Four Generations</a:t>
              </a:r>
            </a:p>
            <a:p>
              <a:r>
                <a:rPr lang="en-US" sz="3600" dirty="0">
                  <a:solidFill>
                    <a:srgbClr val="F6F3EC"/>
                  </a:solidFill>
                  <a:latin typeface="Paralucent Light" pitchFamily="50" charset="0"/>
                </a:rPr>
                <a:t>One Workplace</a:t>
              </a:r>
            </a:p>
            <a:p>
              <a:r>
                <a:rPr lang="en-US" sz="3600" dirty="0">
                  <a:solidFill>
                    <a:srgbClr val="F6F3EC"/>
                  </a:solidFill>
                  <a:latin typeface="Paralucent Light" pitchFamily="50" charset="0"/>
                </a:rPr>
                <a:t>Zero Friction</a:t>
              </a:r>
              <a:endParaRPr lang="en-US" sz="3600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ADD7794-D4DA-20D1-67D5-FA577A258738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" y="2087067"/>
              <a:ext cx="0" cy="1465988"/>
            </a:xfrm>
            <a:prstGeom prst="line">
              <a:avLst/>
            </a:prstGeom>
            <a:ln w="76200">
              <a:solidFill>
                <a:srgbClr val="A2C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758D21E-71D5-0D7C-F36B-57C0705D15D6}"/>
              </a:ext>
            </a:extLst>
          </p:cNvPr>
          <p:cNvSpPr/>
          <p:nvPr/>
        </p:nvSpPr>
        <p:spPr>
          <a:xfrm>
            <a:off x="0" y="5486400"/>
            <a:ext cx="12192000" cy="85346"/>
          </a:xfrm>
          <a:prstGeom prst="rect">
            <a:avLst/>
          </a:prstGeom>
          <a:solidFill>
            <a:srgbClr val="E7DE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5C0A5C-D140-3AA2-50D9-C7B2D6D62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80539"/>
            <a:ext cx="2181994" cy="868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B1E44D-B05E-1450-CAE3-2A51352385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5880451"/>
            <a:ext cx="3200400" cy="668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023291-2208-B009-CCD6-8E97146B4D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7778" r="24374"/>
          <a:stretch>
            <a:fillRect/>
          </a:stretch>
        </p:blipFill>
        <p:spPr>
          <a:xfrm>
            <a:off x="6304827" y="661208"/>
            <a:ext cx="5601293" cy="4114224"/>
          </a:xfrm>
          <a:prstGeom prst="rect">
            <a:avLst/>
          </a:prstGeom>
          <a:ln>
            <a:solidFill>
              <a:srgbClr val="F3EFE7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82233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7F13F-87F7-3D02-3D7E-3EC7EC66E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B841F0-ECCC-01EF-DFAC-2589E2562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373086"/>
            <a:ext cx="11360800" cy="2135200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sz="6600" dirty="0">
                <a:solidFill>
                  <a:srgbClr val="F6F3EC"/>
                </a:solidFill>
              </a:rPr>
              <a:t>The Research Foundation</a:t>
            </a:r>
          </a:p>
        </p:txBody>
      </p:sp>
      <p:sp>
        <p:nvSpPr>
          <p:cNvPr id="6" name="Google Shape;28;p5">
            <a:extLst>
              <a:ext uri="{FF2B5EF4-FFF2-40B4-BE49-F238E27FC236}">
                <a16:creationId xmlns:a16="http://schemas.microsoft.com/office/drawing/2014/main" id="{5840B05B-B6C0-3DFA-DD41-9BF2095CAB3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6816F7B-F1D9-456B-87AC-A88AA06B8AC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C1B2FF-EE43-BCEF-F213-0D2FA1EAE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76829"/>
            <a:ext cx="990603" cy="937771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8E457A21-AA49-8DF5-A992-7F9577C5F40B}"/>
              </a:ext>
            </a:extLst>
          </p:cNvPr>
          <p:cNvSpPr txBox="1">
            <a:spLocks/>
          </p:cNvSpPr>
          <p:nvPr/>
        </p:nvSpPr>
        <p:spPr>
          <a:xfrm>
            <a:off x="268157" y="4343400"/>
            <a:ext cx="11360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F6F3E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170" marR="0" lvl="1" indent="-42332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867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828754" marR="0" lvl="2" indent="-42332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867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2438339" marR="0" lvl="3" indent="-42332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867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3047924" marR="0" lvl="4" indent="-42332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867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3657509" marR="0" lvl="5" indent="-42332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867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4267093" marR="0" lvl="6" indent="-42332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867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4876678" marR="0" lvl="7" indent="-42332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867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5486263" marR="0" lvl="8" indent="-42332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867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algn="ctr"/>
            <a:r>
              <a:rPr lang="en-US" dirty="0">
                <a:solidFill>
                  <a:srgbClr val="B0DFE2"/>
                </a:solidFill>
                <a:latin typeface="Work Sans SemiBold" panose="00000700000000000000" pitchFamily="50" charset="0"/>
              </a:rPr>
              <a:t>WHAT 2025 – 2026 GLOBAL DATA TELLS US ABOUT GEN Z AND THE WORKFORCE</a:t>
            </a:r>
          </a:p>
        </p:txBody>
      </p:sp>
    </p:spTree>
    <p:extLst>
      <p:ext uri="{BB962C8B-B14F-4D97-AF65-F5344CB8AC3E}">
        <p14:creationId xmlns:p14="http://schemas.microsoft.com/office/powerpoint/2010/main" val="3724598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6E661-B040-9FD0-E1E8-2B35ECDC4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;p3">
            <a:extLst>
              <a:ext uri="{FF2B5EF4-FFF2-40B4-BE49-F238E27FC236}">
                <a16:creationId xmlns:a16="http://schemas.microsoft.com/office/drawing/2014/main" id="{F74CD013-8297-F33B-BDE0-3568623D8A38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19</a:t>
            </a:fld>
            <a:endParaRPr dirty="0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4DB920-E623-23FE-A876-B41A0FB48981}"/>
              </a:ext>
            </a:extLst>
          </p:cNvPr>
          <p:cNvSpPr txBox="1">
            <a:spLocks/>
          </p:cNvSpPr>
          <p:nvPr/>
        </p:nvSpPr>
        <p:spPr>
          <a:xfrm>
            <a:off x="533400" y="109931"/>
            <a:ext cx="11582400" cy="132556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600" dirty="0">
                <a:solidFill>
                  <a:srgbClr val="243337"/>
                </a:solidFill>
                <a:latin typeface="Paralucent Bold" pitchFamily="50" charset="0"/>
              </a:rPr>
              <a:t>US Bureau of Labor Statistics | 2024-2025 Baseline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2DB89FF4-6AA2-9C5D-1530-349AFAFC992B}"/>
              </a:ext>
            </a:extLst>
          </p:cNvPr>
          <p:cNvSpPr txBox="1">
            <a:spLocks/>
          </p:cNvSpPr>
          <p:nvPr/>
        </p:nvSpPr>
        <p:spPr>
          <a:xfrm>
            <a:off x="914400" y="1014511"/>
            <a:ext cx="10603296" cy="444932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600" spc="250" dirty="0">
                <a:solidFill>
                  <a:srgbClr val="243337"/>
                </a:solidFill>
                <a:latin typeface="Work Sans Medium" panose="00000600000000000000" pitchFamily="50" charset="0"/>
              </a:rPr>
              <a:t>CURRENT WORKFORCE COMPOSITION AND GROWTH TRENDS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991D58D-AA8B-0AF0-60E5-05B2825999F5}"/>
              </a:ext>
            </a:extLst>
          </p:cNvPr>
          <p:cNvGrpSpPr/>
          <p:nvPr/>
        </p:nvGrpSpPr>
        <p:grpSpPr>
          <a:xfrm>
            <a:off x="6656358" y="3698457"/>
            <a:ext cx="4316442" cy="1865268"/>
            <a:chOff x="6784637" y="3702488"/>
            <a:chExt cx="4316442" cy="1865268"/>
          </a:xfrm>
        </p:grpSpPr>
        <p:sp>
          <p:nvSpPr>
            <p:cNvPr id="41" name="Flowchart: Terminator 40">
              <a:extLst>
                <a:ext uri="{FF2B5EF4-FFF2-40B4-BE49-F238E27FC236}">
                  <a16:creationId xmlns:a16="http://schemas.microsoft.com/office/drawing/2014/main" id="{2AFC450B-0B7D-FA62-FF98-6483AFB10AEA}"/>
                </a:ext>
              </a:extLst>
            </p:cNvPr>
            <p:cNvSpPr/>
            <p:nvPr/>
          </p:nvSpPr>
          <p:spPr>
            <a:xfrm>
              <a:off x="6784637" y="4164712"/>
              <a:ext cx="4316442" cy="1403044"/>
            </a:xfrm>
            <a:prstGeom prst="flowChartTerminator">
              <a:avLst/>
            </a:prstGeom>
            <a:solidFill>
              <a:srgbClr val="D6E9C8"/>
            </a:solidFill>
            <a:ln>
              <a:noFill/>
            </a:ln>
            <a:effectLst>
              <a:outerShdw blurRad="762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Google Shape;63;p13">
              <a:extLst>
                <a:ext uri="{FF2B5EF4-FFF2-40B4-BE49-F238E27FC236}">
                  <a16:creationId xmlns:a16="http://schemas.microsoft.com/office/drawing/2014/main" id="{6A348145-19DA-431E-A192-E48AF66F5E2C}"/>
                </a:ext>
              </a:extLst>
            </p:cNvPr>
            <p:cNvSpPr txBox="1">
              <a:spLocks/>
            </p:cNvSpPr>
            <p:nvPr/>
          </p:nvSpPr>
          <p:spPr>
            <a:xfrm>
              <a:off x="7011819" y="3702488"/>
              <a:ext cx="3862079" cy="444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aralucent Demi Bold" pitchFamily="50" charset="0"/>
                  <a:sym typeface="Work Sans"/>
                </a:rPr>
                <a:t>Three Generations at Once</a:t>
              </a: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1822930B-F996-38BE-E387-D6D571A2BC68}"/>
                </a:ext>
              </a:extLst>
            </p:cNvPr>
            <p:cNvSpPr txBox="1">
              <a:spLocks/>
            </p:cNvSpPr>
            <p:nvPr/>
          </p:nvSpPr>
          <p:spPr>
            <a:xfrm>
              <a:off x="6943026" y="4341060"/>
              <a:ext cx="3999664" cy="1211901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Hospitality leaders must speak to diverse modifications, communication styles, and career expectations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ExtraBold" panose="000009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across all three groups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4F1B4E2-FB81-4C57-7A85-40A5BA19F047}"/>
              </a:ext>
            </a:extLst>
          </p:cNvPr>
          <p:cNvGrpSpPr/>
          <p:nvPr/>
        </p:nvGrpSpPr>
        <p:grpSpPr>
          <a:xfrm>
            <a:off x="1090922" y="1612601"/>
            <a:ext cx="4444721" cy="1865268"/>
            <a:chOff x="533400" y="1653942"/>
            <a:chExt cx="4444721" cy="1865268"/>
          </a:xfrm>
        </p:grpSpPr>
        <p:sp>
          <p:nvSpPr>
            <p:cNvPr id="2" name="Flowchart: Terminator 1">
              <a:extLst>
                <a:ext uri="{FF2B5EF4-FFF2-40B4-BE49-F238E27FC236}">
                  <a16:creationId xmlns:a16="http://schemas.microsoft.com/office/drawing/2014/main" id="{E4D96B17-F742-F65A-3E67-B09EDB968F89}"/>
                </a:ext>
              </a:extLst>
            </p:cNvPr>
            <p:cNvSpPr/>
            <p:nvPr/>
          </p:nvSpPr>
          <p:spPr>
            <a:xfrm>
              <a:off x="661679" y="2116166"/>
              <a:ext cx="4316442" cy="1403044"/>
            </a:xfrm>
            <a:prstGeom prst="flowChartTerminator">
              <a:avLst/>
            </a:prstGeom>
            <a:solidFill>
              <a:srgbClr val="B0DFE2"/>
            </a:solidFill>
            <a:ln>
              <a:noFill/>
            </a:ln>
            <a:effectLst>
              <a:outerShdw blurRad="762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Google Shape;63;p13">
              <a:extLst>
                <a:ext uri="{FF2B5EF4-FFF2-40B4-BE49-F238E27FC236}">
                  <a16:creationId xmlns:a16="http://schemas.microsoft.com/office/drawing/2014/main" id="{5E6A4FF0-EC15-821D-4DB1-E7B65C5316BA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653942"/>
              <a:ext cx="4444721" cy="444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aralucent Demi Bold" pitchFamily="50" charset="0"/>
                  <a:sym typeface="Work Sans"/>
                </a:rPr>
                <a:t>Millennials:  Largest Segment</a:t>
              </a: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4E790B11-ED7C-67B9-833D-DADE51434AC6}"/>
                </a:ext>
              </a:extLst>
            </p:cNvPr>
            <p:cNvSpPr txBox="1">
              <a:spLocks/>
            </p:cNvSpPr>
            <p:nvPr/>
          </p:nvSpPr>
          <p:spPr>
            <a:xfrm>
              <a:off x="820068" y="2292514"/>
              <a:ext cx="3999664" cy="1211901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Millennials remain the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ExtraBold" panose="000009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single largest workforce segment,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and their expectations for leadership quality are well-established.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Google Shape;63;p13">
            <a:extLst>
              <a:ext uri="{FF2B5EF4-FFF2-40B4-BE49-F238E27FC236}">
                <a16:creationId xmlns:a16="http://schemas.microsoft.com/office/drawing/2014/main" id="{E43DE356-A214-1000-A3EB-E454BD54A20D}"/>
              </a:ext>
            </a:extLst>
          </p:cNvPr>
          <p:cNvSpPr txBox="1">
            <a:spLocks/>
          </p:cNvSpPr>
          <p:nvPr/>
        </p:nvSpPr>
        <p:spPr>
          <a:xfrm>
            <a:off x="0" y="5808111"/>
            <a:ext cx="12192000" cy="538381"/>
          </a:xfrm>
          <a:prstGeom prst="rect">
            <a:avLst/>
          </a:prstGeom>
          <a:solidFill>
            <a:srgbClr val="2433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F6F3EC"/>
                </a:solidFill>
                <a:latin typeface="Work Sans Medium" pitchFamily="2" charset="0"/>
              </a:rPr>
              <a:t>The leadership challenge is generational complexity – not just Gen Z alone.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43E5D6-7E05-4051-6361-77B787B1EB47}"/>
              </a:ext>
            </a:extLst>
          </p:cNvPr>
          <p:cNvGrpSpPr/>
          <p:nvPr/>
        </p:nvGrpSpPr>
        <p:grpSpPr>
          <a:xfrm>
            <a:off x="1090921" y="3710356"/>
            <a:ext cx="4444721" cy="1865268"/>
            <a:chOff x="533400" y="3741979"/>
            <a:chExt cx="4444721" cy="1865268"/>
          </a:xfrm>
        </p:grpSpPr>
        <p:sp>
          <p:nvSpPr>
            <p:cNvPr id="11" name="Flowchart: Terminator 10">
              <a:extLst>
                <a:ext uri="{FF2B5EF4-FFF2-40B4-BE49-F238E27FC236}">
                  <a16:creationId xmlns:a16="http://schemas.microsoft.com/office/drawing/2014/main" id="{CF276D1E-6603-D763-63E9-DE1134848D72}"/>
                </a:ext>
              </a:extLst>
            </p:cNvPr>
            <p:cNvSpPr/>
            <p:nvPr/>
          </p:nvSpPr>
          <p:spPr>
            <a:xfrm>
              <a:off x="661679" y="4204203"/>
              <a:ext cx="4316442" cy="1403044"/>
            </a:xfrm>
            <a:prstGeom prst="flowChartTerminator">
              <a:avLst/>
            </a:prstGeom>
            <a:solidFill>
              <a:srgbClr val="E6DDC9"/>
            </a:solidFill>
            <a:ln>
              <a:noFill/>
            </a:ln>
            <a:effectLst>
              <a:outerShdw blurRad="762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Google Shape;63;p13">
              <a:extLst>
                <a:ext uri="{FF2B5EF4-FFF2-40B4-BE49-F238E27FC236}">
                  <a16:creationId xmlns:a16="http://schemas.microsoft.com/office/drawing/2014/main" id="{DC333D16-4A1E-8305-BD74-7671B7C5B8F0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3741979"/>
              <a:ext cx="4444721" cy="444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aralucent Demi Bold" pitchFamily="50" charset="0"/>
                  <a:sym typeface="Work Sans"/>
                </a:rPr>
                <a:t>Baby Boomers:  Still Active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67045B38-2E3A-4914-49FE-CADB904E721D}"/>
                </a:ext>
              </a:extLst>
            </p:cNvPr>
            <p:cNvSpPr txBox="1">
              <a:spLocks/>
            </p:cNvSpPr>
            <p:nvPr/>
          </p:nvSpPr>
          <p:spPr>
            <a:xfrm>
              <a:off x="820068" y="4380551"/>
              <a:ext cx="3999664" cy="1211901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Boomers are declining but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ExtraBold" panose="000009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remain present</a:t>
              </a:r>
              <a:r>
                <a:rPr lang="en-US" sz="1600" dirty="0"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L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eaders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are managing three dominant generations </a:t>
              </a:r>
              <a:r>
                <a:rPr lang="en-US" sz="1600" dirty="0"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simultaneously right now.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B95586A-2FA8-5248-100F-C484F6F1EE0A}"/>
              </a:ext>
            </a:extLst>
          </p:cNvPr>
          <p:cNvGrpSpPr/>
          <p:nvPr/>
        </p:nvGrpSpPr>
        <p:grpSpPr>
          <a:xfrm>
            <a:off x="6528079" y="1634892"/>
            <a:ext cx="4444721" cy="1865268"/>
            <a:chOff x="6424921" y="1588773"/>
            <a:chExt cx="4444721" cy="1865268"/>
          </a:xfrm>
        </p:grpSpPr>
        <p:sp>
          <p:nvSpPr>
            <p:cNvPr id="21" name="Flowchart: Terminator 20">
              <a:extLst>
                <a:ext uri="{FF2B5EF4-FFF2-40B4-BE49-F238E27FC236}">
                  <a16:creationId xmlns:a16="http://schemas.microsoft.com/office/drawing/2014/main" id="{F8A70FF5-F915-4653-9FBA-281B1DB4494F}"/>
                </a:ext>
              </a:extLst>
            </p:cNvPr>
            <p:cNvSpPr/>
            <p:nvPr/>
          </p:nvSpPr>
          <p:spPr>
            <a:xfrm>
              <a:off x="6553200" y="2050997"/>
              <a:ext cx="4316442" cy="1403044"/>
            </a:xfrm>
            <a:prstGeom prst="flowChartTerminator">
              <a:avLst/>
            </a:prstGeom>
            <a:solidFill>
              <a:srgbClr val="FFF2B1"/>
            </a:solidFill>
            <a:ln>
              <a:noFill/>
            </a:ln>
            <a:effectLst>
              <a:outerShdw blurRad="762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Google Shape;63;p13">
              <a:extLst>
                <a:ext uri="{FF2B5EF4-FFF2-40B4-BE49-F238E27FC236}">
                  <a16:creationId xmlns:a16="http://schemas.microsoft.com/office/drawing/2014/main" id="{4EAC843F-7D3B-5895-B319-86B1A4FF89D7}"/>
                </a:ext>
              </a:extLst>
            </p:cNvPr>
            <p:cNvSpPr txBox="1">
              <a:spLocks/>
            </p:cNvSpPr>
            <p:nvPr/>
          </p:nvSpPr>
          <p:spPr>
            <a:xfrm>
              <a:off x="6424921" y="1588773"/>
              <a:ext cx="4444721" cy="444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aralucent Demi Bold" pitchFamily="50" charset="0"/>
                  <a:sym typeface="Work Sans"/>
                </a:rPr>
                <a:t>Gen Z:  Fastest Growing</a:t>
              </a: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6F9B5954-4834-FADA-9DC4-190D2AD0D7BD}"/>
                </a:ext>
              </a:extLst>
            </p:cNvPr>
            <p:cNvSpPr txBox="1">
              <a:spLocks/>
            </p:cNvSpPr>
            <p:nvPr/>
          </p:nvSpPr>
          <p:spPr>
            <a:xfrm>
              <a:off x="6711589" y="2227345"/>
              <a:ext cx="3999664" cy="104925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Gen Z is the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ExtraBold" panose="000009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fastest-growing workforce segment</a:t>
              </a:r>
              <a:r>
                <a:rPr lang="en-US" sz="1600" dirty="0"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 T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heir influence on culture and expectations will only increase.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524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13839F-FA30-C899-4CCC-F5DDCCACB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8B95844-36E7-7AD2-9244-88979ED15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29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;p3">
            <a:extLst>
              <a:ext uri="{FF2B5EF4-FFF2-40B4-BE49-F238E27FC236}">
                <a16:creationId xmlns:a16="http://schemas.microsoft.com/office/drawing/2014/main" id="{4FC72B3C-2584-1941-9664-34A7A90488D5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20</a:t>
            </a:fld>
            <a:endParaRPr dirty="0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4541CA08-B270-E9E3-EC83-28C542AF41D4}"/>
              </a:ext>
            </a:extLst>
          </p:cNvPr>
          <p:cNvSpPr txBox="1">
            <a:spLocks/>
          </p:cNvSpPr>
          <p:nvPr/>
        </p:nvSpPr>
        <p:spPr>
          <a:xfrm>
            <a:off x="533400" y="109931"/>
            <a:ext cx="11049000" cy="132556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600" dirty="0">
                <a:solidFill>
                  <a:srgbClr val="243337"/>
                </a:solidFill>
                <a:latin typeface="Paralucent Bold" pitchFamily="50" charset="0"/>
              </a:rPr>
              <a:t>Deloitte | 2025 Gen Z &amp; Millennial Survey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EEE4788D-58D2-B235-E15B-5A686EF901DD}"/>
              </a:ext>
            </a:extLst>
          </p:cNvPr>
          <p:cNvSpPr txBox="1">
            <a:spLocks/>
          </p:cNvSpPr>
          <p:nvPr/>
        </p:nvSpPr>
        <p:spPr>
          <a:xfrm>
            <a:off x="914400" y="1014511"/>
            <a:ext cx="9601200" cy="444932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600" spc="250" dirty="0">
                <a:solidFill>
                  <a:srgbClr val="243337"/>
                </a:solidFill>
                <a:latin typeface="Work Sans Medium" panose="00000600000000000000" pitchFamily="50" charset="0"/>
              </a:rPr>
              <a:t>20,000 RESPONDENTS ACROSS 44 COUNTRIES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1396A35-1C50-D1E0-3760-500C461795C8}"/>
              </a:ext>
            </a:extLst>
          </p:cNvPr>
          <p:cNvGrpSpPr/>
          <p:nvPr/>
        </p:nvGrpSpPr>
        <p:grpSpPr>
          <a:xfrm>
            <a:off x="1143000" y="1685588"/>
            <a:ext cx="4652554" cy="1773959"/>
            <a:chOff x="1079321" y="1917509"/>
            <a:chExt cx="4652554" cy="17739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EBDCFC-D4D4-E555-C7AA-3FDCB658252E}"/>
                </a:ext>
              </a:extLst>
            </p:cNvPr>
            <p:cNvSpPr/>
            <p:nvPr/>
          </p:nvSpPr>
          <p:spPr>
            <a:xfrm>
              <a:off x="1079321" y="1917509"/>
              <a:ext cx="4648200" cy="1752600"/>
            </a:xfrm>
            <a:prstGeom prst="rect">
              <a:avLst/>
            </a:prstGeom>
            <a:solidFill>
              <a:srgbClr val="B0DFE2"/>
            </a:solidFill>
            <a:ln>
              <a:noFill/>
            </a:ln>
            <a:effectLst>
              <a:outerShdw blurRad="762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FEBED"/>
                </a:solidFill>
              </a:endParaRPr>
            </a:p>
          </p:txBody>
        </p:sp>
        <p:sp>
          <p:nvSpPr>
            <p:cNvPr id="15" name="Google Shape;63;p13">
              <a:extLst>
                <a:ext uri="{FF2B5EF4-FFF2-40B4-BE49-F238E27FC236}">
                  <a16:creationId xmlns:a16="http://schemas.microsoft.com/office/drawing/2014/main" id="{61B95C12-71CC-0EBB-2DC4-5D7A6CBFCBA9}"/>
                </a:ext>
              </a:extLst>
            </p:cNvPr>
            <p:cNvSpPr txBox="1">
              <a:spLocks/>
            </p:cNvSpPr>
            <p:nvPr/>
          </p:nvSpPr>
          <p:spPr>
            <a:xfrm>
              <a:off x="1083675" y="2081021"/>
              <a:ext cx="4648200" cy="417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lang="en-US" sz="2000" dirty="0">
                  <a:solidFill>
                    <a:schemeClr val="tx1"/>
                  </a:solidFill>
                  <a:latin typeface="Paralucent Demi Bold" pitchFamily="50" charset="0"/>
                </a:rPr>
                <a:t>Only 6% of Gen Z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ralucent Demi Bold" pitchFamily="50" charset="0"/>
                <a:sym typeface="Work Sans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FFEC5B9-C7E9-1F5E-FE7A-F32C78190A30}"/>
                </a:ext>
              </a:extLst>
            </p:cNvPr>
            <p:cNvSpPr txBox="1">
              <a:spLocks/>
            </p:cNvSpPr>
            <p:nvPr/>
          </p:nvSpPr>
          <p:spPr>
            <a:xfrm>
              <a:off x="1083674" y="2605830"/>
              <a:ext cx="4617701" cy="1085638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say their primary career goal is to reach a leadership position.  </a:t>
              </a: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Work/life balance and growth 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rank higher.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8E7668-4443-B089-D2C2-9AFD2369E6C3}"/>
              </a:ext>
            </a:extLst>
          </p:cNvPr>
          <p:cNvGrpSpPr/>
          <p:nvPr/>
        </p:nvGrpSpPr>
        <p:grpSpPr>
          <a:xfrm>
            <a:off x="1153884" y="3261709"/>
            <a:ext cx="4687408" cy="2232807"/>
            <a:chOff x="762000" y="3728024"/>
            <a:chExt cx="4687408" cy="223280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82121CA-7008-2426-AA96-5DE11E2E6A3A}"/>
                </a:ext>
              </a:extLst>
            </p:cNvPr>
            <p:cNvGrpSpPr/>
            <p:nvPr/>
          </p:nvGrpSpPr>
          <p:grpSpPr>
            <a:xfrm>
              <a:off x="762000" y="3728024"/>
              <a:ext cx="4648200" cy="2184339"/>
              <a:chOff x="762000" y="3728024"/>
              <a:chExt cx="4648200" cy="218433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7B8522-4FCE-F028-9F5A-CE3365E9D319}"/>
                  </a:ext>
                </a:extLst>
              </p:cNvPr>
              <p:cNvSpPr/>
              <p:nvPr/>
            </p:nvSpPr>
            <p:spPr>
              <a:xfrm>
                <a:off x="762000" y="4159763"/>
                <a:ext cx="4648200" cy="1752600"/>
              </a:xfrm>
              <a:prstGeom prst="rect">
                <a:avLst/>
              </a:prstGeom>
              <a:solidFill>
                <a:srgbClr val="E1D7C1"/>
              </a:solidFill>
              <a:ln>
                <a:noFill/>
              </a:ln>
              <a:effectLst>
                <a:outerShdw blurRad="76200" dist="50800" dir="5400000" algn="ctr" rotWithShape="0">
                  <a:schemeClr val="tx1">
                    <a:lumMod val="50000"/>
                    <a:lumOff val="5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4EF4C-4AE3-C51C-5D42-8D6A4BBB6634}"/>
                  </a:ext>
                </a:extLst>
              </p:cNvPr>
              <p:cNvSpPr/>
              <p:nvPr/>
            </p:nvSpPr>
            <p:spPr>
              <a:xfrm>
                <a:off x="2842250" y="3728024"/>
                <a:ext cx="487700" cy="502162"/>
              </a:xfrm>
              <a:prstGeom prst="triangle">
                <a:avLst/>
              </a:prstGeom>
              <a:solidFill>
                <a:srgbClr val="E1D7C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Google Shape;63;p13">
              <a:extLst>
                <a:ext uri="{FF2B5EF4-FFF2-40B4-BE49-F238E27FC236}">
                  <a16:creationId xmlns:a16="http://schemas.microsoft.com/office/drawing/2014/main" id="{B7A0918D-8D1C-268D-87EA-726D294301B9}"/>
                </a:ext>
              </a:extLst>
            </p:cNvPr>
            <p:cNvSpPr txBox="1">
              <a:spLocks/>
            </p:cNvSpPr>
            <p:nvPr/>
          </p:nvSpPr>
          <p:spPr>
            <a:xfrm>
              <a:off x="792499" y="4251662"/>
              <a:ext cx="4587201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lang="en-US" sz="2000" dirty="0">
                  <a:solidFill>
                    <a:schemeClr val="tx1"/>
                  </a:solidFill>
                  <a:latin typeface="Paralucent Demi Bold" pitchFamily="50" charset="0"/>
                </a:rPr>
                <a:t>Learning = Why They Choose You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ralucent Demi Bold" pitchFamily="50" charset="0"/>
                <a:sym typeface="Work Sans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2DD3993A-4A99-C3D3-E529-3B111FFD2F5C}"/>
                </a:ext>
              </a:extLst>
            </p:cNvPr>
            <p:cNvSpPr txBox="1">
              <a:spLocks/>
            </p:cNvSpPr>
            <p:nvPr/>
          </p:nvSpPr>
          <p:spPr>
            <a:xfrm>
              <a:off x="801208" y="4875193"/>
              <a:ext cx="4648200" cy="1085638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Learning and development 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is a top reason Gen Z selects an employer.  Make growth visible or lose them.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9B17B0-9A92-AD3C-D6A9-9618BF24B236}"/>
              </a:ext>
            </a:extLst>
          </p:cNvPr>
          <p:cNvGrpSpPr/>
          <p:nvPr/>
        </p:nvGrpSpPr>
        <p:grpSpPr>
          <a:xfrm>
            <a:off x="5645651" y="3662683"/>
            <a:ext cx="5139417" cy="1801068"/>
            <a:chOff x="6199183" y="4159763"/>
            <a:chExt cx="5139417" cy="180106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17FDFA1-DCBF-2DF8-43CE-0C8B90D993F8}"/>
                </a:ext>
              </a:extLst>
            </p:cNvPr>
            <p:cNvGrpSpPr/>
            <p:nvPr/>
          </p:nvGrpSpPr>
          <p:grpSpPr>
            <a:xfrm>
              <a:off x="6199183" y="4159763"/>
              <a:ext cx="5139417" cy="1752600"/>
              <a:chOff x="6199183" y="4159763"/>
              <a:chExt cx="5139417" cy="17526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49EEB3-B63D-CDD6-5571-2CA28A7224C8}"/>
                  </a:ext>
                </a:extLst>
              </p:cNvPr>
              <p:cNvSpPr/>
              <p:nvPr/>
            </p:nvSpPr>
            <p:spPr>
              <a:xfrm>
                <a:off x="6690400" y="4159763"/>
                <a:ext cx="4648200" cy="1752600"/>
              </a:xfrm>
              <a:prstGeom prst="rect">
                <a:avLst/>
              </a:prstGeom>
              <a:solidFill>
                <a:srgbClr val="D6E9C8"/>
              </a:solidFill>
              <a:ln>
                <a:noFill/>
              </a:ln>
              <a:effectLst>
                <a:outerShdw blurRad="76200" dist="50800" dir="5400000" algn="ctr" rotWithShape="0">
                  <a:schemeClr val="tx1">
                    <a:lumMod val="50000"/>
                    <a:lumOff val="5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49E26A19-F8F5-62F2-92BA-513AB715A366}"/>
                  </a:ext>
                </a:extLst>
              </p:cNvPr>
              <p:cNvSpPr/>
              <p:nvPr/>
            </p:nvSpPr>
            <p:spPr>
              <a:xfrm rot="16200000">
                <a:off x="6206414" y="4784983"/>
                <a:ext cx="487700" cy="502162"/>
              </a:xfrm>
              <a:prstGeom prst="triangle">
                <a:avLst/>
              </a:prstGeom>
              <a:solidFill>
                <a:srgbClr val="D6E9C8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Google Shape;63;p13">
              <a:extLst>
                <a:ext uri="{FF2B5EF4-FFF2-40B4-BE49-F238E27FC236}">
                  <a16:creationId xmlns:a16="http://schemas.microsoft.com/office/drawing/2014/main" id="{72E548D7-1CF2-C9C2-4C98-7D7583A3D24D}"/>
                </a:ext>
              </a:extLst>
            </p:cNvPr>
            <p:cNvSpPr txBox="1">
              <a:spLocks/>
            </p:cNvSpPr>
            <p:nvPr/>
          </p:nvSpPr>
          <p:spPr>
            <a:xfrm>
              <a:off x="6751399" y="4251662"/>
              <a:ext cx="4587201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lang="en-US" sz="2000" dirty="0">
                  <a:solidFill>
                    <a:schemeClr val="tx1"/>
                  </a:solidFill>
                  <a:latin typeface="Paralucent Demi Bold" pitchFamily="50" charset="0"/>
                </a:rPr>
                <a:t>74% of the Global Workforce by 2030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ralucent Demi Bold" pitchFamily="50" charset="0"/>
                <a:sym typeface="Work Sans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1070580B-E5C8-7638-1E6A-5DC0E7414D6E}"/>
                </a:ext>
              </a:extLst>
            </p:cNvPr>
            <p:cNvSpPr txBox="1">
              <a:spLocks/>
            </p:cNvSpPr>
            <p:nvPr/>
          </p:nvSpPr>
          <p:spPr>
            <a:xfrm>
              <a:off x="6662097" y="4875193"/>
              <a:ext cx="4648200" cy="1085638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Gen Z and Millennials will dominate workforce composition within this decade. This is not emerging; </a:t>
              </a: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it is now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0855795-5077-FDB0-E9E1-73008A3ACD7F}"/>
              </a:ext>
            </a:extLst>
          </p:cNvPr>
          <p:cNvGrpSpPr/>
          <p:nvPr/>
        </p:nvGrpSpPr>
        <p:grpSpPr>
          <a:xfrm>
            <a:off x="6106339" y="1688320"/>
            <a:ext cx="4663449" cy="2180168"/>
            <a:chOff x="6659901" y="1931126"/>
            <a:chExt cx="4663449" cy="218016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A86352-AEEF-55A7-FA94-99FE341A7FF3}"/>
                </a:ext>
              </a:extLst>
            </p:cNvPr>
            <p:cNvSpPr/>
            <p:nvPr/>
          </p:nvSpPr>
          <p:spPr>
            <a:xfrm>
              <a:off x="6659901" y="1931126"/>
              <a:ext cx="4648200" cy="1752600"/>
            </a:xfrm>
            <a:prstGeom prst="rect">
              <a:avLst/>
            </a:prstGeom>
            <a:solidFill>
              <a:srgbClr val="FFF2B1"/>
            </a:solidFill>
            <a:ln>
              <a:noFill/>
            </a:ln>
            <a:effectLst>
              <a:outerShdw blurRad="76200" dist="50800" dir="5400000" algn="ctr" rotWithShape="0">
                <a:schemeClr val="bg2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Google Shape;63;p13">
              <a:extLst>
                <a:ext uri="{FF2B5EF4-FFF2-40B4-BE49-F238E27FC236}">
                  <a16:creationId xmlns:a16="http://schemas.microsoft.com/office/drawing/2014/main" id="{DEA167DA-F285-243C-3606-0C57935B5C8F}"/>
                </a:ext>
              </a:extLst>
            </p:cNvPr>
            <p:cNvSpPr txBox="1">
              <a:spLocks/>
            </p:cNvSpPr>
            <p:nvPr/>
          </p:nvSpPr>
          <p:spPr>
            <a:xfrm>
              <a:off x="6659901" y="1994448"/>
              <a:ext cx="46482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lang="en-US" sz="2000" dirty="0">
                  <a:solidFill>
                    <a:schemeClr val="tx1"/>
                  </a:solidFill>
                  <a:latin typeface="Paralucent Demi Bold" pitchFamily="50" charset="0"/>
                </a:rPr>
                <a:t>Money, Meaning, &amp; Well-Being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ralucent Demi Bold" pitchFamily="50" charset="0"/>
                <a:sym typeface="Work Sans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B6099465-8EAF-929F-57BD-705D2152AE59}"/>
                </a:ext>
              </a:extLst>
            </p:cNvPr>
            <p:cNvSpPr txBox="1">
              <a:spLocks/>
            </p:cNvSpPr>
            <p:nvPr/>
          </p:nvSpPr>
          <p:spPr>
            <a:xfrm>
              <a:off x="6705649" y="2610765"/>
              <a:ext cx="4617701" cy="1085638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Gen Z pursues a trifecta of </a:t>
              </a: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financial security, purposeful work, and personal well-being</a:t>
              </a:r>
              <a:r>
                <a:rPr lang="en-US" sz="1600" dirty="0"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not just pay.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2A2D012E-92AE-A1C0-D48C-F6BD45E01D92}"/>
                </a:ext>
              </a:extLst>
            </p:cNvPr>
            <p:cNvSpPr/>
            <p:nvPr/>
          </p:nvSpPr>
          <p:spPr>
            <a:xfrm rot="10800000">
              <a:off x="8740151" y="3680993"/>
              <a:ext cx="487700" cy="430301"/>
            </a:xfrm>
            <a:prstGeom prst="triangle">
              <a:avLst/>
            </a:prstGeom>
            <a:solidFill>
              <a:srgbClr val="FFF2B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171371A-93FE-E70D-3CD0-6B778DDC3479}"/>
              </a:ext>
            </a:extLst>
          </p:cNvPr>
          <p:cNvSpPr/>
          <p:nvPr/>
        </p:nvSpPr>
        <p:spPr>
          <a:xfrm rot="5400000">
            <a:off x="5798431" y="2384677"/>
            <a:ext cx="487700" cy="502162"/>
          </a:xfrm>
          <a:prstGeom prst="triangle">
            <a:avLst/>
          </a:prstGeom>
          <a:solidFill>
            <a:srgbClr val="B0DF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Google Shape;63;p13">
            <a:extLst>
              <a:ext uri="{FF2B5EF4-FFF2-40B4-BE49-F238E27FC236}">
                <a16:creationId xmlns:a16="http://schemas.microsoft.com/office/drawing/2014/main" id="{100D66BA-B208-37CA-9D7C-FB91C6DE4CF2}"/>
              </a:ext>
            </a:extLst>
          </p:cNvPr>
          <p:cNvSpPr txBox="1">
            <a:spLocks/>
          </p:cNvSpPr>
          <p:nvPr/>
        </p:nvSpPr>
        <p:spPr>
          <a:xfrm>
            <a:off x="0" y="5808111"/>
            <a:ext cx="12192000" cy="538381"/>
          </a:xfrm>
          <a:prstGeom prst="rect">
            <a:avLst/>
          </a:prstGeom>
          <a:solidFill>
            <a:srgbClr val="2433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F6F3EC"/>
                </a:solidFill>
                <a:latin typeface="Work Sans Medium" pitchFamily="2" charset="0"/>
              </a:rPr>
              <a:t>Career success has fundamentally shifted from title to balance, growth, and purpose.</a:t>
            </a:r>
          </a:p>
        </p:txBody>
      </p:sp>
    </p:spTree>
    <p:extLst>
      <p:ext uri="{BB962C8B-B14F-4D97-AF65-F5344CB8AC3E}">
        <p14:creationId xmlns:p14="http://schemas.microsoft.com/office/powerpoint/2010/main" val="213618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CC678-F924-7EE3-1D7C-753F7C11D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;p3">
            <a:extLst>
              <a:ext uri="{FF2B5EF4-FFF2-40B4-BE49-F238E27FC236}">
                <a16:creationId xmlns:a16="http://schemas.microsoft.com/office/drawing/2014/main" id="{922D1BDF-0486-3BF4-D5DC-BBDA1D43FAD4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21</a:t>
            </a:fld>
            <a:endParaRPr dirty="0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6CCB8AE1-5A6A-FCD0-965D-9E7E940D8CF3}"/>
              </a:ext>
            </a:extLst>
          </p:cNvPr>
          <p:cNvSpPr txBox="1">
            <a:spLocks/>
          </p:cNvSpPr>
          <p:nvPr/>
        </p:nvSpPr>
        <p:spPr>
          <a:xfrm>
            <a:off x="533400" y="109931"/>
            <a:ext cx="11049000" cy="132556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600" dirty="0">
                <a:solidFill>
                  <a:srgbClr val="243337"/>
                </a:solidFill>
                <a:latin typeface="Paralucent Bold" pitchFamily="50" charset="0"/>
              </a:rPr>
              <a:t>Gallup | State of the Global Workplace 2025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5D779D71-6E28-8C54-B380-52D578DB0BA8}"/>
              </a:ext>
            </a:extLst>
          </p:cNvPr>
          <p:cNvSpPr txBox="1">
            <a:spLocks/>
          </p:cNvSpPr>
          <p:nvPr/>
        </p:nvSpPr>
        <p:spPr>
          <a:xfrm>
            <a:off x="914400" y="1014511"/>
            <a:ext cx="9601200" cy="444932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600" spc="250" dirty="0">
                <a:solidFill>
                  <a:srgbClr val="243337"/>
                </a:solidFill>
                <a:latin typeface="Work Sans Medium" panose="00000600000000000000" pitchFamily="50" charset="0"/>
              </a:rPr>
              <a:t>ANNUAL GLOBAL ENGAGEMENT RESEARCH</a:t>
            </a:r>
          </a:p>
        </p:txBody>
      </p:sp>
      <p:sp>
        <p:nvSpPr>
          <p:cNvPr id="37" name="Google Shape;63;p13">
            <a:extLst>
              <a:ext uri="{FF2B5EF4-FFF2-40B4-BE49-F238E27FC236}">
                <a16:creationId xmlns:a16="http://schemas.microsoft.com/office/drawing/2014/main" id="{67FC5430-9E75-8911-EC41-37072BAE45E4}"/>
              </a:ext>
            </a:extLst>
          </p:cNvPr>
          <p:cNvSpPr txBox="1">
            <a:spLocks/>
          </p:cNvSpPr>
          <p:nvPr/>
        </p:nvSpPr>
        <p:spPr>
          <a:xfrm>
            <a:off x="0" y="5808111"/>
            <a:ext cx="12192000" cy="538381"/>
          </a:xfrm>
          <a:prstGeom prst="rect">
            <a:avLst/>
          </a:prstGeom>
          <a:solidFill>
            <a:srgbClr val="2433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F6F3EC"/>
                </a:solidFill>
                <a:latin typeface="Work Sans Medium" pitchFamily="2" charset="0"/>
              </a:rPr>
              <a:t>This is not about remote vs. office – it is about connection, development, and leadership.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E2A0E5-C8F0-FFE9-B80A-949845F2016A}"/>
              </a:ext>
            </a:extLst>
          </p:cNvPr>
          <p:cNvGrpSpPr/>
          <p:nvPr/>
        </p:nvGrpSpPr>
        <p:grpSpPr>
          <a:xfrm>
            <a:off x="762000" y="1846271"/>
            <a:ext cx="5797545" cy="1574329"/>
            <a:chOff x="762000" y="1846271"/>
            <a:chExt cx="5797545" cy="157432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9E2CAE1-B0B8-BC9B-71E9-EBFDA5933AE6}"/>
                </a:ext>
              </a:extLst>
            </p:cNvPr>
            <p:cNvGrpSpPr/>
            <p:nvPr/>
          </p:nvGrpSpPr>
          <p:grpSpPr>
            <a:xfrm>
              <a:off x="762000" y="1846271"/>
              <a:ext cx="995412" cy="995412"/>
              <a:chOff x="3657600" y="2209800"/>
              <a:chExt cx="1371600" cy="13716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C8F51B2-3740-4D81-0B2E-CAE79E9ABDE8}"/>
                  </a:ext>
                </a:extLst>
              </p:cNvPr>
              <p:cNvSpPr/>
              <p:nvPr/>
            </p:nvSpPr>
            <p:spPr>
              <a:xfrm>
                <a:off x="3810000" y="2362200"/>
                <a:ext cx="1066800" cy="1066800"/>
              </a:xfrm>
              <a:prstGeom prst="rect">
                <a:avLst/>
              </a:prstGeom>
              <a:solidFill>
                <a:srgbClr val="B0DFE2"/>
              </a:solidFill>
              <a:ln>
                <a:noFill/>
              </a:ln>
              <a:effectLst>
                <a:outerShdw blurRad="50800" dist="38100" dir="5400000" algn="t" rotWithShape="0">
                  <a:schemeClr val="bg2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BDD3C6D-CC60-14A3-3AB1-930C439F05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209800"/>
                <a:ext cx="1371600" cy="0"/>
              </a:xfrm>
              <a:prstGeom prst="line">
                <a:avLst/>
              </a:prstGeom>
              <a:ln w="19050">
                <a:solidFill>
                  <a:srgbClr val="B0DFE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A5D8AA8-F19D-9334-99B1-1FA421A368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9200" y="2209800"/>
                <a:ext cx="0" cy="685800"/>
              </a:xfrm>
              <a:prstGeom prst="line">
                <a:avLst/>
              </a:prstGeom>
              <a:ln w="19050">
                <a:solidFill>
                  <a:srgbClr val="B0DFE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22D620A-E200-45B4-9AD3-EECE2A8A28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3581400"/>
                <a:ext cx="685800" cy="0"/>
              </a:xfrm>
              <a:prstGeom prst="line">
                <a:avLst/>
              </a:prstGeom>
              <a:ln w="19050">
                <a:solidFill>
                  <a:srgbClr val="B0DFE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6408C01-6821-EA65-0E53-AA0D952AD0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416" y="2209800"/>
                <a:ext cx="0" cy="1371600"/>
              </a:xfrm>
              <a:prstGeom prst="line">
                <a:avLst/>
              </a:prstGeom>
              <a:ln w="19050">
                <a:solidFill>
                  <a:srgbClr val="B0DFE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85B2201-8B57-3DDC-9A6F-C396E7CEF8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2893617"/>
                <a:ext cx="685800" cy="0"/>
              </a:xfrm>
              <a:prstGeom prst="line">
                <a:avLst/>
              </a:prstGeom>
              <a:ln w="19050">
                <a:solidFill>
                  <a:srgbClr val="B0DFE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63;p13">
              <a:extLst>
                <a:ext uri="{FF2B5EF4-FFF2-40B4-BE49-F238E27FC236}">
                  <a16:creationId xmlns:a16="http://schemas.microsoft.com/office/drawing/2014/main" id="{6382070D-9251-82B5-6FE6-21F58A971550}"/>
                </a:ext>
              </a:extLst>
            </p:cNvPr>
            <p:cNvSpPr txBox="1">
              <a:spLocks/>
            </p:cNvSpPr>
            <p:nvPr/>
          </p:nvSpPr>
          <p:spPr>
            <a:xfrm>
              <a:off x="1911345" y="1846271"/>
              <a:ext cx="4648200" cy="417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lang="en-US" sz="2000" dirty="0">
                  <a:solidFill>
                    <a:schemeClr val="tx1"/>
                  </a:solidFill>
                  <a:latin typeface="Paralucent Demi Bold" pitchFamily="50" charset="0"/>
                </a:rPr>
                <a:t>Only 20 - 30% Engaged Globally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ralucent Demi Bold" pitchFamily="50" charset="0"/>
                <a:sym typeface="Work Sans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5FF72287-7433-EED2-2A7F-30586B04BBF2}"/>
                </a:ext>
              </a:extLst>
            </p:cNvPr>
            <p:cNvSpPr txBox="1">
              <a:spLocks/>
            </p:cNvSpPr>
            <p:nvPr/>
          </p:nvSpPr>
          <p:spPr>
            <a:xfrm>
              <a:off x="1911345" y="2334962"/>
              <a:ext cx="3844407" cy="1085638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Employee engagement remains critically low worldwide.  Younger workers report the </a:t>
              </a: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lowest engagement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 of any generation.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6DA4CE-7547-04E8-06C4-84A4E4665108}"/>
              </a:ext>
            </a:extLst>
          </p:cNvPr>
          <p:cNvGrpSpPr/>
          <p:nvPr/>
        </p:nvGrpSpPr>
        <p:grpSpPr>
          <a:xfrm>
            <a:off x="6251217" y="1846270"/>
            <a:ext cx="5750717" cy="1550658"/>
            <a:chOff x="6251217" y="1846270"/>
            <a:chExt cx="5750717" cy="1550658"/>
          </a:xfrm>
        </p:grpSpPr>
        <p:sp>
          <p:nvSpPr>
            <p:cNvPr id="39" name="Google Shape;63;p13">
              <a:extLst>
                <a:ext uri="{FF2B5EF4-FFF2-40B4-BE49-F238E27FC236}">
                  <a16:creationId xmlns:a16="http://schemas.microsoft.com/office/drawing/2014/main" id="{0AA655E4-22E4-3807-1F97-89F11D8AB100}"/>
                </a:ext>
              </a:extLst>
            </p:cNvPr>
            <p:cNvSpPr txBox="1">
              <a:spLocks/>
            </p:cNvSpPr>
            <p:nvPr/>
          </p:nvSpPr>
          <p:spPr>
            <a:xfrm>
              <a:off x="7353734" y="1846270"/>
              <a:ext cx="4648200" cy="417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lang="en-US" sz="2000" dirty="0">
                  <a:solidFill>
                    <a:schemeClr val="tx1"/>
                  </a:solidFill>
                  <a:latin typeface="Paralucent Demi Bold" pitchFamily="50" charset="0"/>
                </a:rPr>
                <a:t>Manager Quality is the #1 Driver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ralucent Demi Bold" pitchFamily="50" charset="0"/>
                <a:sym typeface="Work San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89CCF06-0A7F-1682-EB61-A7C152CE5597}"/>
                </a:ext>
              </a:extLst>
            </p:cNvPr>
            <p:cNvGrpSpPr/>
            <p:nvPr/>
          </p:nvGrpSpPr>
          <p:grpSpPr>
            <a:xfrm>
              <a:off x="6251217" y="1846270"/>
              <a:ext cx="995412" cy="995412"/>
              <a:chOff x="3657600" y="2209800"/>
              <a:chExt cx="1371600" cy="1371600"/>
            </a:xfrm>
            <a:solidFill>
              <a:srgbClr val="FFE979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B0E1EF3-3B4C-5A58-F4F2-D66AFDB82E33}"/>
                  </a:ext>
                </a:extLst>
              </p:cNvPr>
              <p:cNvSpPr/>
              <p:nvPr/>
            </p:nvSpPr>
            <p:spPr>
              <a:xfrm>
                <a:off x="3810000" y="2362200"/>
                <a:ext cx="1066800" cy="1066800"/>
              </a:xfrm>
              <a:prstGeom prst="rect">
                <a:avLst/>
              </a:prstGeom>
              <a:solidFill>
                <a:srgbClr val="F3E087"/>
              </a:solidFill>
              <a:ln>
                <a:solidFill>
                  <a:srgbClr val="F3E08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0DEB9FA-36E0-C5F0-CDBB-1B9C8435CD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209800"/>
                <a:ext cx="1371600" cy="0"/>
              </a:xfrm>
              <a:prstGeom prst="line">
                <a:avLst/>
              </a:prstGeom>
              <a:grpFill/>
              <a:ln w="19050">
                <a:solidFill>
                  <a:srgbClr val="F3E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F582C17-9318-A06E-87F7-A35B8C7B09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9200" y="2209800"/>
                <a:ext cx="0" cy="685800"/>
              </a:xfrm>
              <a:prstGeom prst="line">
                <a:avLst/>
              </a:prstGeom>
              <a:grpFill/>
              <a:ln w="19050">
                <a:solidFill>
                  <a:srgbClr val="F3E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F47D5A8-C00A-60EA-0901-7CA94200C1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3581400"/>
                <a:ext cx="685800" cy="0"/>
              </a:xfrm>
              <a:prstGeom prst="line">
                <a:avLst/>
              </a:prstGeom>
              <a:grpFill/>
              <a:ln w="19050">
                <a:solidFill>
                  <a:srgbClr val="F3E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C8AE946-4684-F0FB-38B7-A6754295CE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416" y="2209800"/>
                <a:ext cx="0" cy="1371600"/>
              </a:xfrm>
              <a:prstGeom prst="line">
                <a:avLst/>
              </a:prstGeom>
              <a:grpFill/>
              <a:ln w="19050">
                <a:solidFill>
                  <a:srgbClr val="F3E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794F6D6-3518-65CF-B752-0CBE44590F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2893617"/>
                <a:ext cx="685800" cy="0"/>
              </a:xfrm>
              <a:prstGeom prst="line">
                <a:avLst/>
              </a:prstGeom>
              <a:grpFill/>
              <a:ln w="19050">
                <a:solidFill>
                  <a:srgbClr val="F3E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AC3A4FC3-139D-27BC-49D8-FEB6D5C63C0C}"/>
                </a:ext>
              </a:extLst>
            </p:cNvPr>
            <p:cNvSpPr txBox="1">
              <a:spLocks/>
            </p:cNvSpPr>
            <p:nvPr/>
          </p:nvSpPr>
          <p:spPr>
            <a:xfrm>
              <a:off x="7353734" y="2311290"/>
              <a:ext cx="3844407" cy="1085638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The single biggest predictor of engagement is </a:t>
              </a: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manager quality 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– this is Gallup’s most consistent annual finding.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CAB960E-C964-6FDD-7BD6-D3DF47A3C54A}"/>
              </a:ext>
            </a:extLst>
          </p:cNvPr>
          <p:cNvGrpSpPr/>
          <p:nvPr/>
        </p:nvGrpSpPr>
        <p:grpSpPr>
          <a:xfrm>
            <a:off x="762000" y="3828088"/>
            <a:ext cx="5797545" cy="1574329"/>
            <a:chOff x="762000" y="3828088"/>
            <a:chExt cx="5797545" cy="1574329"/>
          </a:xfrm>
        </p:grpSpPr>
        <p:sp>
          <p:nvSpPr>
            <p:cNvPr id="49" name="Google Shape;63;p13">
              <a:extLst>
                <a:ext uri="{FF2B5EF4-FFF2-40B4-BE49-F238E27FC236}">
                  <a16:creationId xmlns:a16="http://schemas.microsoft.com/office/drawing/2014/main" id="{30CB5545-060B-4BF4-5749-02FF6009E89C}"/>
                </a:ext>
              </a:extLst>
            </p:cNvPr>
            <p:cNvSpPr txBox="1">
              <a:spLocks/>
            </p:cNvSpPr>
            <p:nvPr/>
          </p:nvSpPr>
          <p:spPr>
            <a:xfrm>
              <a:off x="1911345" y="3828088"/>
              <a:ext cx="4648200" cy="417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lang="en-US" sz="2000" dirty="0">
                  <a:solidFill>
                    <a:schemeClr val="tx1"/>
                  </a:solidFill>
                  <a:latin typeface="Paralucent Demi Bold" pitchFamily="50" charset="0"/>
                </a:rPr>
                <a:t>Less Than 25% Want Fully Remote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ralucent Demi Bold" pitchFamily="50" charset="0"/>
                <a:sym typeface="Work Sans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02A9068E-B287-F65F-18E2-BDD2F09F31E9}"/>
                </a:ext>
              </a:extLst>
            </p:cNvPr>
            <p:cNvSpPr txBox="1">
              <a:spLocks/>
            </p:cNvSpPr>
            <p:nvPr/>
          </p:nvSpPr>
          <p:spPr>
            <a:xfrm>
              <a:off x="1911345" y="4316779"/>
              <a:ext cx="3844407" cy="1085638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Gen Z is least interested in fully remote work.  They want </a:t>
              </a: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mentorship, visibility, and social connection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C0C606B-21BF-2550-3376-D5CD24402771}"/>
                </a:ext>
              </a:extLst>
            </p:cNvPr>
            <p:cNvGrpSpPr/>
            <p:nvPr/>
          </p:nvGrpSpPr>
          <p:grpSpPr>
            <a:xfrm>
              <a:off x="762000" y="3828088"/>
              <a:ext cx="995412" cy="995412"/>
              <a:chOff x="3657600" y="2209800"/>
              <a:chExt cx="1371600" cy="1371600"/>
            </a:xfrm>
            <a:solidFill>
              <a:srgbClr val="E1D7C1"/>
            </a:solidFill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9C6D0B2-8343-88BD-3E99-2625ED1FAB9E}"/>
                  </a:ext>
                </a:extLst>
              </p:cNvPr>
              <p:cNvSpPr/>
              <p:nvPr/>
            </p:nvSpPr>
            <p:spPr>
              <a:xfrm>
                <a:off x="3810000" y="2362200"/>
                <a:ext cx="1066800" cy="1066800"/>
              </a:xfrm>
              <a:prstGeom prst="rect">
                <a:avLst/>
              </a:prstGeom>
              <a:grpFill/>
              <a:ln>
                <a:solidFill>
                  <a:srgbClr val="E1D7C1"/>
                </a:solidFill>
              </a:ln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63E744C-F9AE-A376-4720-F2C07D97C2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209800"/>
                <a:ext cx="1371600" cy="0"/>
              </a:xfrm>
              <a:prstGeom prst="line">
                <a:avLst/>
              </a:prstGeom>
              <a:grpFill/>
              <a:ln w="19050">
                <a:solidFill>
                  <a:srgbClr val="E1D7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1D948D4-1150-6F7C-9303-AFA4E48E6D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9200" y="2209800"/>
                <a:ext cx="0" cy="685800"/>
              </a:xfrm>
              <a:prstGeom prst="line">
                <a:avLst/>
              </a:prstGeom>
              <a:grpFill/>
              <a:ln w="19050">
                <a:solidFill>
                  <a:srgbClr val="E1D7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94DE926-349C-681A-B933-6D2A5A1B00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3581400"/>
                <a:ext cx="685800" cy="0"/>
              </a:xfrm>
              <a:prstGeom prst="line">
                <a:avLst/>
              </a:prstGeom>
              <a:grpFill/>
              <a:ln w="19050">
                <a:solidFill>
                  <a:srgbClr val="E1D7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A758B83-18D8-CF57-8534-8F1444BE11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416" y="2209800"/>
                <a:ext cx="0" cy="1371600"/>
              </a:xfrm>
              <a:prstGeom prst="line">
                <a:avLst/>
              </a:prstGeom>
              <a:grpFill/>
              <a:ln w="19050">
                <a:solidFill>
                  <a:srgbClr val="E1D7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FD4DCD-0E20-4DD5-8637-4EF543268F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2893617"/>
                <a:ext cx="685800" cy="0"/>
              </a:xfrm>
              <a:prstGeom prst="line">
                <a:avLst/>
              </a:prstGeom>
              <a:grpFill/>
              <a:ln w="19050">
                <a:solidFill>
                  <a:srgbClr val="E1D7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BFAABA2-0D78-AA88-5F32-077BD233B321}"/>
              </a:ext>
            </a:extLst>
          </p:cNvPr>
          <p:cNvGrpSpPr/>
          <p:nvPr/>
        </p:nvGrpSpPr>
        <p:grpSpPr>
          <a:xfrm>
            <a:off x="6251217" y="3788428"/>
            <a:ext cx="5750717" cy="1583344"/>
            <a:chOff x="6251217" y="3788428"/>
            <a:chExt cx="5750717" cy="1583344"/>
          </a:xfrm>
        </p:grpSpPr>
        <p:sp>
          <p:nvSpPr>
            <p:cNvPr id="59" name="Google Shape;63;p13">
              <a:extLst>
                <a:ext uri="{FF2B5EF4-FFF2-40B4-BE49-F238E27FC236}">
                  <a16:creationId xmlns:a16="http://schemas.microsoft.com/office/drawing/2014/main" id="{41EFDD8D-596F-F40A-7D1A-0501C98E6D57}"/>
                </a:ext>
              </a:extLst>
            </p:cNvPr>
            <p:cNvSpPr txBox="1">
              <a:spLocks/>
            </p:cNvSpPr>
            <p:nvPr/>
          </p:nvSpPr>
          <p:spPr>
            <a:xfrm>
              <a:off x="7353734" y="3788428"/>
              <a:ext cx="4648200" cy="417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lang="en-US" sz="2000" dirty="0">
                  <a:solidFill>
                    <a:schemeClr val="tx1"/>
                  </a:solidFill>
                  <a:latin typeface="Paralucent Demi Bold" pitchFamily="50" charset="0"/>
                </a:rPr>
                <a:t>Loneliness Drives Return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ralucent Demi Bold" pitchFamily="50" charset="0"/>
                <a:sym typeface="Work Sans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54DD7AEB-00FB-4BA4-1B1A-9FA39D550659}"/>
                </a:ext>
              </a:extLst>
            </p:cNvPr>
            <p:cNvSpPr txBox="1">
              <a:spLocks/>
            </p:cNvSpPr>
            <p:nvPr/>
          </p:nvSpPr>
          <p:spPr>
            <a:xfrm>
              <a:off x="7353734" y="4286134"/>
              <a:ext cx="3844407" cy="1085638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Many Gen Z employees are returning to in-person work not for policy, but due to </a:t>
              </a: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loneliness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 and </a:t>
              </a: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desire for development.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955CD0-DBAC-943C-52A0-0C0A1420A22D}"/>
                </a:ext>
              </a:extLst>
            </p:cNvPr>
            <p:cNvGrpSpPr/>
            <p:nvPr/>
          </p:nvGrpSpPr>
          <p:grpSpPr>
            <a:xfrm>
              <a:off x="6251217" y="3788428"/>
              <a:ext cx="995412" cy="995412"/>
              <a:chOff x="3657600" y="2209800"/>
              <a:chExt cx="1371600" cy="1371600"/>
            </a:xfrm>
            <a:solidFill>
              <a:srgbClr val="D6E9C8"/>
            </a:solidFill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41AEE60-54C4-8084-176C-96A7F0C5DC4C}"/>
                  </a:ext>
                </a:extLst>
              </p:cNvPr>
              <p:cNvSpPr/>
              <p:nvPr/>
            </p:nvSpPr>
            <p:spPr>
              <a:xfrm>
                <a:off x="3810000" y="2362200"/>
                <a:ext cx="1066800" cy="1066800"/>
              </a:xfrm>
              <a:prstGeom prst="rect">
                <a:avLst/>
              </a:prstGeom>
              <a:grpFill/>
              <a:ln>
                <a:solidFill>
                  <a:srgbClr val="D6E9C8"/>
                </a:solidFill>
              </a:ln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24273EE-532B-2EED-B951-8647BE6047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209800"/>
                <a:ext cx="1371600" cy="0"/>
              </a:xfrm>
              <a:prstGeom prst="line">
                <a:avLst/>
              </a:prstGeom>
              <a:grpFill/>
              <a:ln w="19050">
                <a:solidFill>
                  <a:srgbClr val="D6E9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11FC226-3289-5BF8-484E-2D8EBC013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9200" y="2209800"/>
                <a:ext cx="0" cy="685800"/>
              </a:xfrm>
              <a:prstGeom prst="line">
                <a:avLst/>
              </a:prstGeom>
              <a:grpFill/>
              <a:ln w="19050">
                <a:solidFill>
                  <a:srgbClr val="D6E9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83C4AE72-3D60-16B2-0480-7A3B1E2FF5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3581400"/>
                <a:ext cx="685800" cy="0"/>
              </a:xfrm>
              <a:prstGeom prst="line">
                <a:avLst/>
              </a:prstGeom>
              <a:grpFill/>
              <a:ln w="19050">
                <a:solidFill>
                  <a:srgbClr val="D6E9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DB08E28-CDB6-9D52-0C15-4EFE58274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416" y="2209800"/>
                <a:ext cx="0" cy="1371600"/>
              </a:xfrm>
              <a:prstGeom prst="line">
                <a:avLst/>
              </a:prstGeom>
              <a:grpFill/>
              <a:ln w="19050">
                <a:solidFill>
                  <a:srgbClr val="D6E9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632044A-0061-2B8D-BD73-E1BAE0AEB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2893617"/>
                <a:ext cx="685800" cy="0"/>
              </a:xfrm>
              <a:prstGeom prst="line">
                <a:avLst/>
              </a:prstGeom>
              <a:grpFill/>
              <a:ln w="19050">
                <a:solidFill>
                  <a:srgbClr val="D6E9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2011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CA4F-C73F-2669-0360-0893B68C4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;p3">
            <a:extLst>
              <a:ext uri="{FF2B5EF4-FFF2-40B4-BE49-F238E27FC236}">
                <a16:creationId xmlns:a16="http://schemas.microsoft.com/office/drawing/2014/main" id="{70291178-B838-0258-3FAF-B3E9F3E7E80D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22</a:t>
            </a:fld>
            <a:endParaRPr dirty="0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CE8C76BF-9ABB-6E8D-DA2F-2318E39556EB}"/>
              </a:ext>
            </a:extLst>
          </p:cNvPr>
          <p:cNvSpPr txBox="1">
            <a:spLocks/>
          </p:cNvSpPr>
          <p:nvPr/>
        </p:nvSpPr>
        <p:spPr>
          <a:xfrm>
            <a:off x="533400" y="109931"/>
            <a:ext cx="11049000" cy="132556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600" dirty="0">
                <a:solidFill>
                  <a:srgbClr val="243337"/>
                </a:solidFill>
                <a:latin typeface="Paralucent Bold" pitchFamily="50" charset="0"/>
              </a:rPr>
              <a:t>McKinsey &amp; Company | 2025 Workforce Research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43ECF0DE-B07F-361E-70B4-730640B48823}"/>
              </a:ext>
            </a:extLst>
          </p:cNvPr>
          <p:cNvSpPr txBox="1">
            <a:spLocks/>
          </p:cNvSpPr>
          <p:nvPr/>
        </p:nvSpPr>
        <p:spPr>
          <a:xfrm>
            <a:off x="914400" y="1014511"/>
            <a:ext cx="9601200" cy="444932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600" spc="250" dirty="0">
                <a:solidFill>
                  <a:srgbClr val="243337"/>
                </a:solidFill>
                <a:latin typeface="Work Sans Medium" panose="00000600000000000000" pitchFamily="50" charset="0"/>
              </a:rPr>
              <a:t>GEN Z ENGAGEMENT AND SATISFACTION DRIVERS</a:t>
            </a:r>
          </a:p>
        </p:txBody>
      </p:sp>
      <p:sp>
        <p:nvSpPr>
          <p:cNvPr id="37" name="Google Shape;63;p13">
            <a:extLst>
              <a:ext uri="{FF2B5EF4-FFF2-40B4-BE49-F238E27FC236}">
                <a16:creationId xmlns:a16="http://schemas.microsoft.com/office/drawing/2014/main" id="{105F0481-8250-7162-1C10-81D7C662E8F2}"/>
              </a:ext>
            </a:extLst>
          </p:cNvPr>
          <p:cNvSpPr txBox="1">
            <a:spLocks/>
          </p:cNvSpPr>
          <p:nvPr/>
        </p:nvSpPr>
        <p:spPr>
          <a:xfrm>
            <a:off x="0" y="5605271"/>
            <a:ext cx="12192000" cy="741221"/>
          </a:xfrm>
          <a:prstGeom prst="rect">
            <a:avLst/>
          </a:prstGeom>
          <a:solidFill>
            <a:srgbClr val="2433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F6F3EC"/>
                </a:solidFill>
                <a:latin typeface="Work Sans Medium" pitchFamily="2" charset="0"/>
              </a:rPr>
              <a:t>The path forward:  stronger manager capability, clearer development,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6F3EC"/>
                </a:solidFill>
                <a:latin typeface="Work Sans Medium" pitchFamily="2" charset="0"/>
              </a:rPr>
              <a:t>and more sustainable employee experiences.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17E246-5785-184E-3828-5F2BD3C6B5A0}"/>
              </a:ext>
            </a:extLst>
          </p:cNvPr>
          <p:cNvGrpSpPr/>
          <p:nvPr/>
        </p:nvGrpSpPr>
        <p:grpSpPr>
          <a:xfrm>
            <a:off x="778476" y="1679223"/>
            <a:ext cx="4724400" cy="1752600"/>
            <a:chOff x="778476" y="1869202"/>
            <a:chExt cx="4724400" cy="17526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3986EA5-B66F-D72A-FD6F-E81C64743374}"/>
                </a:ext>
              </a:extLst>
            </p:cNvPr>
            <p:cNvSpPr/>
            <p:nvPr/>
          </p:nvSpPr>
          <p:spPr>
            <a:xfrm>
              <a:off x="778476" y="1869202"/>
              <a:ext cx="4724400" cy="1752600"/>
            </a:xfrm>
            <a:prstGeom prst="rect">
              <a:avLst/>
            </a:prstGeom>
            <a:solidFill>
              <a:srgbClr val="B0DFE2"/>
            </a:solidFill>
            <a:ln>
              <a:noFill/>
            </a:ln>
            <a:effectLst>
              <a:outerShdw blurRad="25400" dist="254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038CC7D9-8628-1245-560C-E8D3656CA863}"/>
                </a:ext>
              </a:extLst>
            </p:cNvPr>
            <p:cNvSpPr txBox="1">
              <a:spLocks/>
            </p:cNvSpPr>
            <p:nvPr/>
          </p:nvSpPr>
          <p:spPr>
            <a:xfrm>
              <a:off x="930876" y="2453451"/>
              <a:ext cx="4495800" cy="1085638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Gen Z reports lower satisfaction on </a:t>
              </a: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clarity, development, recognition, and purpose 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compared to older generations.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Google Shape;63;p13">
              <a:extLst>
                <a:ext uri="{FF2B5EF4-FFF2-40B4-BE49-F238E27FC236}">
                  <a16:creationId xmlns:a16="http://schemas.microsoft.com/office/drawing/2014/main" id="{28D6B431-FBD9-3B57-AB09-1E8926C9BF5D}"/>
                </a:ext>
              </a:extLst>
            </p:cNvPr>
            <p:cNvSpPr txBox="1">
              <a:spLocks/>
            </p:cNvSpPr>
            <p:nvPr/>
          </p:nvSpPr>
          <p:spPr>
            <a:xfrm>
              <a:off x="778476" y="1869202"/>
              <a:ext cx="4724400" cy="41737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0DFE2"/>
              </a:solidFill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lang="en-US" sz="2000" dirty="0">
                  <a:solidFill>
                    <a:schemeClr val="tx1"/>
                  </a:solidFill>
                  <a:latin typeface="Paralucent Demi Bold" pitchFamily="50" charset="0"/>
                </a:rPr>
                <a:t>Lower Satisfaction Across Drivers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ralucent Demi Bold" pitchFamily="50" charset="0"/>
                <a:sym typeface="Work San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8D1E08-CF70-4EDF-B985-2E77B67FC7FE}"/>
              </a:ext>
            </a:extLst>
          </p:cNvPr>
          <p:cNvGrpSpPr/>
          <p:nvPr/>
        </p:nvGrpSpPr>
        <p:grpSpPr>
          <a:xfrm>
            <a:off x="778476" y="3656845"/>
            <a:ext cx="4724400" cy="1752600"/>
            <a:chOff x="778476" y="3846824"/>
            <a:chExt cx="4724400" cy="1752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B2900C-6FE7-55CD-AE9C-5DE3DB47102A}"/>
                </a:ext>
              </a:extLst>
            </p:cNvPr>
            <p:cNvSpPr/>
            <p:nvPr/>
          </p:nvSpPr>
          <p:spPr>
            <a:xfrm>
              <a:off x="778476" y="3846824"/>
              <a:ext cx="4724400" cy="1752600"/>
            </a:xfrm>
            <a:prstGeom prst="rect">
              <a:avLst/>
            </a:prstGeom>
            <a:solidFill>
              <a:srgbClr val="E6DDC9"/>
            </a:solidFill>
            <a:ln>
              <a:noFill/>
            </a:ln>
            <a:effectLst>
              <a:outerShdw blurRad="25400" dist="254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116877E9-4A25-3F73-D423-1024570F4425}"/>
                </a:ext>
              </a:extLst>
            </p:cNvPr>
            <p:cNvSpPr txBox="1">
              <a:spLocks/>
            </p:cNvSpPr>
            <p:nvPr/>
          </p:nvSpPr>
          <p:spPr>
            <a:xfrm>
              <a:off x="930876" y="4431073"/>
              <a:ext cx="4495800" cy="1085638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Employees are still leaving due to </a:t>
              </a: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lack of development, poor leadership, </a:t>
              </a:r>
              <a:r>
                <a:rPr lang="en-US" sz="1600" dirty="0">
                  <a:effectLst/>
                  <a:latin typeface="Work Sans Medium" panose="000006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and</a:t>
              </a: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 absence of meaningful work.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Google Shape;63;p13">
              <a:extLst>
                <a:ext uri="{FF2B5EF4-FFF2-40B4-BE49-F238E27FC236}">
                  <a16:creationId xmlns:a16="http://schemas.microsoft.com/office/drawing/2014/main" id="{0F1B4446-3498-FB1D-F474-831FE8AA6F09}"/>
                </a:ext>
              </a:extLst>
            </p:cNvPr>
            <p:cNvSpPr txBox="1">
              <a:spLocks/>
            </p:cNvSpPr>
            <p:nvPr/>
          </p:nvSpPr>
          <p:spPr>
            <a:xfrm>
              <a:off x="778476" y="3846824"/>
              <a:ext cx="4724400" cy="41737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6DDC9"/>
              </a:solidFill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lang="en-US" sz="2000" dirty="0">
                  <a:solidFill>
                    <a:schemeClr val="tx1"/>
                  </a:solidFill>
                  <a:latin typeface="Paralucent Demi Bold" pitchFamily="50" charset="0"/>
                </a:rPr>
                <a:t>The Great Attrition Continues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ralucent Demi Bold" pitchFamily="50" charset="0"/>
                <a:sym typeface="Work San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2567527-ECB5-58D9-1386-FB443DB67BFF}"/>
              </a:ext>
            </a:extLst>
          </p:cNvPr>
          <p:cNvGrpSpPr/>
          <p:nvPr/>
        </p:nvGrpSpPr>
        <p:grpSpPr>
          <a:xfrm>
            <a:off x="6536724" y="1676400"/>
            <a:ext cx="4724400" cy="1752600"/>
            <a:chOff x="6536724" y="1866379"/>
            <a:chExt cx="4724400" cy="17526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A798AA-79EC-F73C-0184-5D4C4B012278}"/>
                </a:ext>
              </a:extLst>
            </p:cNvPr>
            <p:cNvSpPr/>
            <p:nvPr/>
          </p:nvSpPr>
          <p:spPr>
            <a:xfrm>
              <a:off x="6536724" y="1866379"/>
              <a:ext cx="4724400" cy="1752600"/>
            </a:xfrm>
            <a:prstGeom prst="rect">
              <a:avLst/>
            </a:prstGeom>
            <a:solidFill>
              <a:srgbClr val="F3E087"/>
            </a:solidFill>
            <a:ln>
              <a:noFill/>
            </a:ln>
            <a:effectLst>
              <a:outerShdw blurRad="25400" dist="254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6935CE7A-3326-5BA2-0CF6-043AA38D5769}"/>
                </a:ext>
              </a:extLst>
            </p:cNvPr>
            <p:cNvSpPr txBox="1">
              <a:spLocks/>
            </p:cNvSpPr>
            <p:nvPr/>
          </p:nvSpPr>
          <p:spPr>
            <a:xfrm>
              <a:off x="6689124" y="2450628"/>
              <a:ext cx="4495800" cy="1085638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Mental health continues to rank as a </a:t>
              </a: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primary workplace concern 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for younger workers, and leaders must respond.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Google Shape;63;p13">
              <a:extLst>
                <a:ext uri="{FF2B5EF4-FFF2-40B4-BE49-F238E27FC236}">
                  <a16:creationId xmlns:a16="http://schemas.microsoft.com/office/drawing/2014/main" id="{6490B7DA-822B-D127-BC89-B85209122061}"/>
                </a:ext>
              </a:extLst>
            </p:cNvPr>
            <p:cNvSpPr txBox="1">
              <a:spLocks/>
            </p:cNvSpPr>
            <p:nvPr/>
          </p:nvSpPr>
          <p:spPr>
            <a:xfrm>
              <a:off x="6536724" y="1866379"/>
              <a:ext cx="4724400" cy="41737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3E087"/>
              </a:solidFill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lang="en-US" sz="2000" dirty="0">
                  <a:solidFill>
                    <a:schemeClr val="tx1"/>
                  </a:solidFill>
                  <a:latin typeface="Paralucent Demi Bold" pitchFamily="50" charset="0"/>
                </a:rPr>
                <a:t>Mental Health is a Top Concern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ralucent Demi Bold" pitchFamily="50" charset="0"/>
                <a:sym typeface="Work San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AA4B01-861B-D3A5-B1B2-5F544E087091}"/>
              </a:ext>
            </a:extLst>
          </p:cNvPr>
          <p:cNvGrpSpPr/>
          <p:nvPr/>
        </p:nvGrpSpPr>
        <p:grpSpPr>
          <a:xfrm>
            <a:off x="6536724" y="3656845"/>
            <a:ext cx="4724400" cy="1752600"/>
            <a:chOff x="6536724" y="3846824"/>
            <a:chExt cx="4724400" cy="17526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99AF76C-3A4B-F22E-D71C-A40BD2197B28}"/>
                </a:ext>
              </a:extLst>
            </p:cNvPr>
            <p:cNvSpPr/>
            <p:nvPr/>
          </p:nvSpPr>
          <p:spPr>
            <a:xfrm>
              <a:off x="6536724" y="3846824"/>
              <a:ext cx="4724400" cy="1752600"/>
            </a:xfrm>
            <a:prstGeom prst="rect">
              <a:avLst/>
            </a:prstGeom>
            <a:solidFill>
              <a:srgbClr val="D6E9C8"/>
            </a:solidFill>
            <a:ln>
              <a:noFill/>
            </a:ln>
            <a:effectLst>
              <a:outerShdw blurRad="25400" dist="254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B2D49D03-18C9-A958-0E50-F6B0AD848F43}"/>
                </a:ext>
              </a:extLst>
            </p:cNvPr>
            <p:cNvSpPr txBox="1">
              <a:spLocks/>
            </p:cNvSpPr>
            <p:nvPr/>
          </p:nvSpPr>
          <p:spPr>
            <a:xfrm>
              <a:off x="6689124" y="4431073"/>
              <a:ext cx="4495800" cy="1085638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63% 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of employers cite skills gaps as the biggest obstacle to business transformation.  Reskilling is now urgent.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Google Shape;63;p13">
              <a:extLst>
                <a:ext uri="{FF2B5EF4-FFF2-40B4-BE49-F238E27FC236}">
                  <a16:creationId xmlns:a16="http://schemas.microsoft.com/office/drawing/2014/main" id="{A2C14A7A-A492-DE83-09E2-253E03C6719A}"/>
                </a:ext>
              </a:extLst>
            </p:cNvPr>
            <p:cNvSpPr txBox="1">
              <a:spLocks/>
            </p:cNvSpPr>
            <p:nvPr/>
          </p:nvSpPr>
          <p:spPr>
            <a:xfrm>
              <a:off x="6536724" y="3846824"/>
              <a:ext cx="4724400" cy="41737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6E9C8"/>
              </a:solidFill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lang="en-US" sz="2000" dirty="0">
                  <a:solidFill>
                    <a:schemeClr val="tx1"/>
                  </a:solidFill>
                  <a:latin typeface="Paralucent Demi Bold" pitchFamily="50" charset="0"/>
                </a:rPr>
                <a:t>Skills Gaps are the Barrier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ralucent Demi Bold" pitchFamily="50" charset="0"/>
                <a:sym typeface="Work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69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8AE55-9CBE-972C-9BAA-F2511CB29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;p3">
            <a:extLst>
              <a:ext uri="{FF2B5EF4-FFF2-40B4-BE49-F238E27FC236}">
                <a16:creationId xmlns:a16="http://schemas.microsoft.com/office/drawing/2014/main" id="{D385345D-A474-7249-10E1-3E09F3D54E80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23</a:t>
            </a:fld>
            <a:endParaRPr dirty="0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0E513C93-41DA-CB3D-0E64-67E07FECF32C}"/>
              </a:ext>
            </a:extLst>
          </p:cNvPr>
          <p:cNvSpPr txBox="1">
            <a:spLocks/>
          </p:cNvSpPr>
          <p:nvPr/>
        </p:nvSpPr>
        <p:spPr>
          <a:xfrm>
            <a:off x="533400" y="109931"/>
            <a:ext cx="11582400" cy="132556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600" dirty="0">
                <a:solidFill>
                  <a:srgbClr val="243337"/>
                </a:solidFill>
                <a:latin typeface="Paralucent Bold" pitchFamily="50" charset="0"/>
              </a:rPr>
              <a:t>World Economic Forum | 2025 Workforce Projections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B377316B-0C2F-67AF-F29B-3AF8D9566054}"/>
              </a:ext>
            </a:extLst>
          </p:cNvPr>
          <p:cNvSpPr txBox="1">
            <a:spLocks/>
          </p:cNvSpPr>
          <p:nvPr/>
        </p:nvSpPr>
        <p:spPr>
          <a:xfrm>
            <a:off x="914400" y="1014511"/>
            <a:ext cx="10603296" cy="444932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600" spc="250" dirty="0">
                <a:solidFill>
                  <a:srgbClr val="243337"/>
                </a:solidFill>
                <a:latin typeface="Work Sans Medium" panose="00000600000000000000" pitchFamily="50" charset="0"/>
              </a:rPr>
              <a:t>FUTURE OF JOBS REPORT – GLOBAL WORKFORCE COMPOSITION</a:t>
            </a:r>
          </a:p>
        </p:txBody>
      </p:sp>
      <p:sp>
        <p:nvSpPr>
          <p:cNvPr id="37" name="Google Shape;63;p13">
            <a:extLst>
              <a:ext uri="{FF2B5EF4-FFF2-40B4-BE49-F238E27FC236}">
                <a16:creationId xmlns:a16="http://schemas.microsoft.com/office/drawing/2014/main" id="{A9CCF9E1-B84D-30D6-F55D-D85B70EFC96D}"/>
              </a:ext>
            </a:extLst>
          </p:cNvPr>
          <p:cNvSpPr txBox="1">
            <a:spLocks/>
          </p:cNvSpPr>
          <p:nvPr/>
        </p:nvSpPr>
        <p:spPr>
          <a:xfrm>
            <a:off x="0" y="5582783"/>
            <a:ext cx="12192000" cy="763710"/>
          </a:xfrm>
          <a:prstGeom prst="rect">
            <a:avLst/>
          </a:prstGeom>
          <a:solidFill>
            <a:srgbClr val="2433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F6F3EC"/>
                </a:solidFill>
                <a:latin typeface="Work Sans Medium" pitchFamily="2" charset="0"/>
              </a:rPr>
              <a:t>Organizations must build environments where high expectations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6F3EC"/>
                </a:solidFill>
                <a:latin typeface="Work Sans Medium" pitchFamily="2" charset="0"/>
              </a:rPr>
              <a:t>and human-centered leadership co-exist.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35FF22-9EB3-3D72-2331-25D0E7CFBD78}"/>
              </a:ext>
            </a:extLst>
          </p:cNvPr>
          <p:cNvGrpSpPr/>
          <p:nvPr/>
        </p:nvGrpSpPr>
        <p:grpSpPr>
          <a:xfrm>
            <a:off x="563418" y="1611842"/>
            <a:ext cx="2587740" cy="3512888"/>
            <a:chOff x="563418" y="1440112"/>
            <a:chExt cx="2587740" cy="351288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5983B10-5F9C-5CB0-EE17-BF7BF6DC6140}"/>
                </a:ext>
              </a:extLst>
            </p:cNvPr>
            <p:cNvSpPr/>
            <p:nvPr/>
          </p:nvSpPr>
          <p:spPr>
            <a:xfrm>
              <a:off x="563418" y="1546853"/>
              <a:ext cx="2587740" cy="3406147"/>
            </a:xfrm>
            <a:prstGeom prst="roundRect">
              <a:avLst>
                <a:gd name="adj" fmla="val 11178"/>
              </a:avLst>
            </a:prstGeom>
            <a:solidFill>
              <a:srgbClr val="B0DFE2"/>
            </a:solidFill>
            <a:ln>
              <a:noFill/>
            </a:ln>
            <a:effectLst>
              <a:outerShdw blurRad="762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Google Shape;63;p13">
              <a:extLst>
                <a:ext uri="{FF2B5EF4-FFF2-40B4-BE49-F238E27FC236}">
                  <a16:creationId xmlns:a16="http://schemas.microsoft.com/office/drawing/2014/main" id="{6976FA51-7EF2-E83B-B64F-396EEBE83476}"/>
                </a:ext>
              </a:extLst>
            </p:cNvPr>
            <p:cNvSpPr txBox="1">
              <a:spLocks/>
            </p:cNvSpPr>
            <p:nvPr/>
          </p:nvSpPr>
          <p:spPr>
            <a:xfrm>
              <a:off x="584479" y="1440112"/>
              <a:ext cx="2545618" cy="1174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aralucent Demi Bold" pitchFamily="50" charset="0"/>
                  <a:sym typeface="Work Sans"/>
                </a:rPr>
                <a:t>Gen Z = 27%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aralucent Demi Bold" pitchFamily="50" charset="0"/>
                  <a:sym typeface="Work Sans"/>
                </a:rPr>
                <a:t>of Global Workforce</a:t>
              </a: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445354FC-6974-4817-D988-A460CC5365F1}"/>
                </a:ext>
              </a:extLst>
            </p:cNvPr>
            <p:cNvSpPr txBox="1">
              <a:spLocks/>
            </p:cNvSpPr>
            <p:nvPr/>
          </p:nvSpPr>
          <p:spPr>
            <a:xfrm>
              <a:off x="724736" y="2860078"/>
              <a:ext cx="2265104" cy="1940522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By 2025, Gen Z already represents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ExtraBold" panose="000009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roughly 27% of the global workforce.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Their expectations are shaping operations now.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499DD83-458A-4C05-50A3-FE3033CFAA4B}"/>
                </a:ext>
              </a:extLst>
            </p:cNvPr>
            <p:cNvSpPr txBox="1"/>
            <p:nvPr/>
          </p:nvSpPr>
          <p:spPr>
            <a:xfrm>
              <a:off x="563418" y="2437348"/>
              <a:ext cx="25877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● ● ● ● ● ● ● ● ● ● ● ● ● ●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68D218-1480-296F-E443-C9DA76C77243}"/>
              </a:ext>
            </a:extLst>
          </p:cNvPr>
          <p:cNvGrpSpPr/>
          <p:nvPr/>
        </p:nvGrpSpPr>
        <p:grpSpPr>
          <a:xfrm>
            <a:off x="3459150" y="1611842"/>
            <a:ext cx="2587740" cy="3512888"/>
            <a:chOff x="3418181" y="1440112"/>
            <a:chExt cx="2587740" cy="351288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348BBB3-292B-08F2-1197-7402FAD050BD}"/>
                </a:ext>
              </a:extLst>
            </p:cNvPr>
            <p:cNvSpPr/>
            <p:nvPr/>
          </p:nvSpPr>
          <p:spPr>
            <a:xfrm>
              <a:off x="3418181" y="1546853"/>
              <a:ext cx="2587740" cy="3406147"/>
            </a:xfrm>
            <a:prstGeom prst="roundRect">
              <a:avLst>
                <a:gd name="adj" fmla="val 11178"/>
              </a:avLst>
            </a:prstGeom>
            <a:solidFill>
              <a:srgbClr val="FFF2B1"/>
            </a:solidFill>
            <a:ln>
              <a:noFill/>
            </a:ln>
            <a:effectLst>
              <a:outerShdw blurRad="762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Google Shape;63;p13">
              <a:extLst>
                <a:ext uri="{FF2B5EF4-FFF2-40B4-BE49-F238E27FC236}">
                  <a16:creationId xmlns:a16="http://schemas.microsoft.com/office/drawing/2014/main" id="{B9B9AF4B-EB15-AC5B-08C6-FB40B04E8F61}"/>
                </a:ext>
              </a:extLst>
            </p:cNvPr>
            <p:cNvSpPr txBox="1">
              <a:spLocks/>
            </p:cNvSpPr>
            <p:nvPr/>
          </p:nvSpPr>
          <p:spPr>
            <a:xfrm>
              <a:off x="3439242" y="1440112"/>
              <a:ext cx="2545618" cy="1174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aralucent Demi Bold" pitchFamily="50" charset="0"/>
                  <a:sym typeface="Work Sans"/>
                </a:rPr>
                <a:t>Millennials + Gen Z Are Dominant</a:t>
              </a: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730D5F40-EC20-1E14-A333-6A1A8AAF9D06}"/>
                </a:ext>
              </a:extLst>
            </p:cNvPr>
            <p:cNvSpPr txBox="1">
              <a:spLocks/>
            </p:cNvSpPr>
            <p:nvPr/>
          </p:nvSpPr>
          <p:spPr>
            <a:xfrm>
              <a:off x="3579499" y="2879409"/>
              <a:ext cx="2265104" cy="1921191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Together, these two generations now make up the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ExtraBold" panose="000009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majority of workers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globally, and leadership must adapt accordingly.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3BFCE3-A837-F319-393C-B87C586F9406}"/>
                </a:ext>
              </a:extLst>
            </p:cNvPr>
            <p:cNvSpPr txBox="1"/>
            <p:nvPr/>
          </p:nvSpPr>
          <p:spPr>
            <a:xfrm>
              <a:off x="3418181" y="2456679"/>
              <a:ext cx="25877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● ● ● ● ● ● ● ● ● ● ● ● ● ●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79ADDAA-F96F-5241-A79B-61B9319849EA}"/>
              </a:ext>
            </a:extLst>
          </p:cNvPr>
          <p:cNvGrpSpPr/>
          <p:nvPr/>
        </p:nvGrpSpPr>
        <p:grpSpPr>
          <a:xfrm>
            <a:off x="6354882" y="1611842"/>
            <a:ext cx="2587740" cy="3569758"/>
            <a:chOff x="6324600" y="1440112"/>
            <a:chExt cx="2587740" cy="356975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58927CC-EC7B-CD0F-19EB-700E6EC70D3A}"/>
                </a:ext>
              </a:extLst>
            </p:cNvPr>
            <p:cNvSpPr/>
            <p:nvPr/>
          </p:nvSpPr>
          <p:spPr>
            <a:xfrm>
              <a:off x="6324600" y="1546853"/>
              <a:ext cx="2587740" cy="3463017"/>
            </a:xfrm>
            <a:prstGeom prst="roundRect">
              <a:avLst>
                <a:gd name="adj" fmla="val 11178"/>
              </a:avLst>
            </a:prstGeom>
            <a:solidFill>
              <a:srgbClr val="D6E9C8"/>
            </a:solidFill>
            <a:ln>
              <a:noFill/>
            </a:ln>
            <a:effectLst>
              <a:outerShdw blurRad="762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Google Shape;63;p13">
              <a:extLst>
                <a:ext uri="{FF2B5EF4-FFF2-40B4-BE49-F238E27FC236}">
                  <a16:creationId xmlns:a16="http://schemas.microsoft.com/office/drawing/2014/main" id="{CF23223F-9792-F4F0-5007-204CB4961FD2}"/>
                </a:ext>
              </a:extLst>
            </p:cNvPr>
            <p:cNvSpPr txBox="1">
              <a:spLocks/>
            </p:cNvSpPr>
            <p:nvPr/>
          </p:nvSpPr>
          <p:spPr>
            <a:xfrm>
              <a:off x="6345661" y="1440112"/>
              <a:ext cx="2545618" cy="1174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aralucent Demi Bold" pitchFamily="50" charset="0"/>
                  <a:sym typeface="Work Sans"/>
                </a:rPr>
                <a:t>Resilience and Agility Rising</a:t>
              </a: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09192EE7-C7F4-5778-2749-133FCD36216F}"/>
                </a:ext>
              </a:extLst>
            </p:cNvPr>
            <p:cNvSpPr txBox="1">
              <a:spLocks/>
            </p:cNvSpPr>
            <p:nvPr/>
          </p:nvSpPr>
          <p:spPr>
            <a:xfrm>
              <a:off x="6485918" y="2879409"/>
              <a:ext cx="2265104" cy="1921191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Employers rank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ExtraBold" panose="000009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resilience, flexibility, and agility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as increasingly critical skills – not just technical expertise.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85D2A4-F928-7120-1061-124938980DA4}"/>
                </a:ext>
              </a:extLst>
            </p:cNvPr>
            <p:cNvSpPr txBox="1"/>
            <p:nvPr/>
          </p:nvSpPr>
          <p:spPr>
            <a:xfrm>
              <a:off x="6324600" y="2456679"/>
              <a:ext cx="25877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● ● ● ● ● ● ● ● ● ● ● ● ● ●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7B1B6B-0A6F-AF07-218C-114B012C3A94}"/>
              </a:ext>
            </a:extLst>
          </p:cNvPr>
          <p:cNvGrpSpPr/>
          <p:nvPr/>
        </p:nvGrpSpPr>
        <p:grpSpPr>
          <a:xfrm>
            <a:off x="9250614" y="1611842"/>
            <a:ext cx="2587740" cy="3569758"/>
            <a:chOff x="9250614" y="1440112"/>
            <a:chExt cx="2587740" cy="356975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E2A5FAA-39C7-369C-811E-A677EDAACB15}"/>
                </a:ext>
              </a:extLst>
            </p:cNvPr>
            <p:cNvSpPr/>
            <p:nvPr/>
          </p:nvSpPr>
          <p:spPr>
            <a:xfrm>
              <a:off x="9250614" y="1546853"/>
              <a:ext cx="2587740" cy="3463017"/>
            </a:xfrm>
            <a:prstGeom prst="roundRect">
              <a:avLst>
                <a:gd name="adj" fmla="val 11178"/>
              </a:avLst>
            </a:prstGeom>
            <a:solidFill>
              <a:srgbClr val="E6DDC9"/>
            </a:solidFill>
            <a:ln>
              <a:noFill/>
            </a:ln>
            <a:effectLst>
              <a:outerShdw blurRad="762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Google Shape;63;p13">
              <a:extLst>
                <a:ext uri="{FF2B5EF4-FFF2-40B4-BE49-F238E27FC236}">
                  <a16:creationId xmlns:a16="http://schemas.microsoft.com/office/drawing/2014/main" id="{3C46B44F-341A-9D44-F9F2-E15BFBF912E9}"/>
                </a:ext>
              </a:extLst>
            </p:cNvPr>
            <p:cNvSpPr txBox="1">
              <a:spLocks/>
            </p:cNvSpPr>
            <p:nvPr/>
          </p:nvSpPr>
          <p:spPr>
            <a:xfrm>
              <a:off x="9271675" y="1440112"/>
              <a:ext cx="2545618" cy="1174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aralucent Demi Bold" pitchFamily="50" charset="0"/>
                  <a:sym typeface="Work Sans"/>
                </a:rPr>
                <a:t>This is Already Happening</a:t>
              </a: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32FEF610-E994-8ADE-7011-64B5E6351862}"/>
                </a:ext>
              </a:extLst>
            </p:cNvPr>
            <p:cNvSpPr txBox="1">
              <a:spLocks/>
            </p:cNvSpPr>
            <p:nvPr/>
          </p:nvSpPr>
          <p:spPr>
            <a:xfrm>
              <a:off x="9411932" y="2879409"/>
              <a:ext cx="2265104" cy="1844991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The generational shift is not a future trend to prepare for; it is the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ExtraBold" panose="000009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present reality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leaders are managing today.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325942-F7D9-5147-0AAD-410D95ACC8E8}"/>
                </a:ext>
              </a:extLst>
            </p:cNvPr>
            <p:cNvSpPr txBox="1"/>
            <p:nvPr/>
          </p:nvSpPr>
          <p:spPr>
            <a:xfrm>
              <a:off x="9250614" y="2456679"/>
              <a:ext cx="25877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● ● ● ● ● ● ● ● ● ● ● ● ● ●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45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1E5CB-2B97-0AF7-E189-FB978411C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;p3">
            <a:extLst>
              <a:ext uri="{FF2B5EF4-FFF2-40B4-BE49-F238E27FC236}">
                <a16:creationId xmlns:a16="http://schemas.microsoft.com/office/drawing/2014/main" id="{91C0B317-35AF-4615-A0C4-176A9A4F59D4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24</a:t>
            </a:fld>
            <a:endParaRPr dirty="0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02C60CCF-D85A-A500-C6A6-4BDC86AC620B}"/>
              </a:ext>
            </a:extLst>
          </p:cNvPr>
          <p:cNvSpPr txBox="1">
            <a:spLocks/>
          </p:cNvSpPr>
          <p:nvPr/>
        </p:nvSpPr>
        <p:spPr>
          <a:xfrm>
            <a:off x="533400" y="109931"/>
            <a:ext cx="11049000" cy="132556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600" dirty="0">
                <a:solidFill>
                  <a:srgbClr val="243337"/>
                </a:solidFill>
                <a:latin typeface="Paralucent Bold" pitchFamily="50" charset="0"/>
              </a:rPr>
              <a:t>2025 – 2026 Emerging Workforce Trends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968D7651-4B5C-6952-81F6-9C2BC3AD13FF}"/>
              </a:ext>
            </a:extLst>
          </p:cNvPr>
          <p:cNvSpPr txBox="1">
            <a:spLocks/>
          </p:cNvSpPr>
          <p:nvPr/>
        </p:nvSpPr>
        <p:spPr>
          <a:xfrm>
            <a:off x="914400" y="1014511"/>
            <a:ext cx="9601200" cy="444932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600" spc="250" dirty="0">
                <a:solidFill>
                  <a:srgbClr val="243337"/>
                </a:solidFill>
                <a:latin typeface="Work Sans Medium" panose="00000600000000000000" pitchFamily="50" charset="0"/>
              </a:rPr>
              <a:t>WHAT HAS SHIFTED, AND WHAT IT MEANS FOR HOSPITALITY LEADERS</a:t>
            </a:r>
          </a:p>
        </p:txBody>
      </p:sp>
      <p:sp>
        <p:nvSpPr>
          <p:cNvPr id="37" name="Google Shape;63;p13">
            <a:extLst>
              <a:ext uri="{FF2B5EF4-FFF2-40B4-BE49-F238E27FC236}">
                <a16:creationId xmlns:a16="http://schemas.microsoft.com/office/drawing/2014/main" id="{0E883989-628C-24DC-EACA-A2DFBA6A43C1}"/>
              </a:ext>
            </a:extLst>
          </p:cNvPr>
          <p:cNvSpPr txBox="1">
            <a:spLocks/>
          </p:cNvSpPr>
          <p:nvPr/>
        </p:nvSpPr>
        <p:spPr>
          <a:xfrm>
            <a:off x="0" y="5808111"/>
            <a:ext cx="12192000" cy="538381"/>
          </a:xfrm>
          <a:prstGeom prst="rect">
            <a:avLst/>
          </a:prstGeom>
          <a:solidFill>
            <a:srgbClr val="2433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F6F3EC"/>
                </a:solidFill>
                <a:latin typeface="Work Sans Medium" pitchFamily="2" charset="0"/>
              </a:rPr>
              <a:t>Employees stay where they grow.  Make development visible, or they will find it elsewhere.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512BC53-F2C0-2FB8-974D-F87BBEAB98B0}"/>
              </a:ext>
            </a:extLst>
          </p:cNvPr>
          <p:cNvGrpSpPr/>
          <p:nvPr/>
        </p:nvGrpSpPr>
        <p:grpSpPr>
          <a:xfrm>
            <a:off x="558800" y="1616592"/>
            <a:ext cx="2587740" cy="3869808"/>
            <a:chOff x="558800" y="1616592"/>
            <a:chExt cx="2587740" cy="386980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55F9C33-6B4F-9DFE-73EF-0D14E2CD0DA2}"/>
                </a:ext>
              </a:extLst>
            </p:cNvPr>
            <p:cNvSpPr/>
            <p:nvPr/>
          </p:nvSpPr>
          <p:spPr>
            <a:xfrm>
              <a:off x="558800" y="1676400"/>
              <a:ext cx="2587740" cy="1230441"/>
            </a:xfrm>
            <a:prstGeom prst="roundRect">
              <a:avLst/>
            </a:prstGeom>
            <a:solidFill>
              <a:srgbClr val="B0DFE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Google Shape;63;p13">
              <a:extLst>
                <a:ext uri="{FF2B5EF4-FFF2-40B4-BE49-F238E27FC236}">
                  <a16:creationId xmlns:a16="http://schemas.microsoft.com/office/drawing/2014/main" id="{2BC3C070-619C-4581-4F33-9CCD18811BAF}"/>
                </a:ext>
              </a:extLst>
            </p:cNvPr>
            <p:cNvSpPr txBox="1">
              <a:spLocks/>
            </p:cNvSpPr>
            <p:nvPr/>
          </p:nvSpPr>
          <p:spPr>
            <a:xfrm>
              <a:off x="643045" y="1616592"/>
              <a:ext cx="2410344" cy="1174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aralucent Demi Bold" pitchFamily="50" charset="0"/>
                  <a:sym typeface="Work Sans"/>
                </a:rPr>
                <a:t>Career Portfolio Over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lang="en-US" sz="2000" dirty="0">
                  <a:solidFill>
                    <a:schemeClr val="tx1"/>
                  </a:solidFill>
                  <a:latin typeface="Paralucent Demi Bold" pitchFamily="50" charset="0"/>
                </a:rPr>
                <a:t>Career Ladder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ralucent Demi Bold" pitchFamily="50" charset="0"/>
                <a:sym typeface="Work Sans"/>
              </a:endParaRPr>
            </a:p>
          </p:txBody>
        </p:sp>
        <p:sp>
          <p:nvSpPr>
            <p:cNvPr id="12" name="Rectangle: Top Corners Snipped 11">
              <a:extLst>
                <a:ext uri="{FF2B5EF4-FFF2-40B4-BE49-F238E27FC236}">
                  <a16:creationId xmlns:a16="http://schemas.microsoft.com/office/drawing/2014/main" id="{0D30F643-40A9-6088-8C91-3FBCBD6A7260}"/>
                </a:ext>
              </a:extLst>
            </p:cNvPr>
            <p:cNvSpPr/>
            <p:nvPr/>
          </p:nvSpPr>
          <p:spPr>
            <a:xfrm>
              <a:off x="736599" y="2754636"/>
              <a:ext cx="2223237" cy="2731764"/>
            </a:xfrm>
            <a:prstGeom prst="snip2SameRect">
              <a:avLst>
                <a:gd name="adj1" fmla="val 5274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569BD4B4-5FB6-F648-A470-4171EEE66937}"/>
                </a:ext>
              </a:extLst>
            </p:cNvPr>
            <p:cNvSpPr txBox="1">
              <a:spLocks/>
            </p:cNvSpPr>
            <p:nvPr/>
          </p:nvSpPr>
          <p:spPr>
            <a:xfrm>
              <a:off x="718981" y="2821780"/>
              <a:ext cx="2282722" cy="2588420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Gen Z prioritizes </a:t>
              </a: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skill-building, flexibility, and optionality 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over climbing a traditional hierarchy. Growth ambition is high even when leadership ambition is low.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23384F-C733-9A10-3A83-15C56633B453}"/>
              </a:ext>
            </a:extLst>
          </p:cNvPr>
          <p:cNvGrpSpPr/>
          <p:nvPr/>
        </p:nvGrpSpPr>
        <p:grpSpPr>
          <a:xfrm>
            <a:off x="3411420" y="1616592"/>
            <a:ext cx="2587740" cy="3869808"/>
            <a:chOff x="558800" y="1616592"/>
            <a:chExt cx="2587740" cy="386980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CAB3D1B-7B52-48C0-4DC0-5F3A73F25BE4}"/>
                </a:ext>
              </a:extLst>
            </p:cNvPr>
            <p:cNvSpPr/>
            <p:nvPr/>
          </p:nvSpPr>
          <p:spPr>
            <a:xfrm>
              <a:off x="558800" y="1676400"/>
              <a:ext cx="2587740" cy="1230441"/>
            </a:xfrm>
            <a:prstGeom prst="roundRect">
              <a:avLst/>
            </a:prstGeom>
            <a:solidFill>
              <a:srgbClr val="FFF2B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Google Shape;63;p13">
              <a:extLst>
                <a:ext uri="{FF2B5EF4-FFF2-40B4-BE49-F238E27FC236}">
                  <a16:creationId xmlns:a16="http://schemas.microsoft.com/office/drawing/2014/main" id="{01F04126-E911-568B-CCC4-FCA0F134F869}"/>
                </a:ext>
              </a:extLst>
            </p:cNvPr>
            <p:cNvSpPr txBox="1">
              <a:spLocks/>
            </p:cNvSpPr>
            <p:nvPr/>
          </p:nvSpPr>
          <p:spPr>
            <a:xfrm>
              <a:off x="643045" y="1616592"/>
              <a:ext cx="2410344" cy="1174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aralucent Demi Bold" pitchFamily="50" charset="0"/>
                  <a:sym typeface="Work Sans"/>
                </a:rPr>
                <a:t>Work-Life Balance Surpassed Pay</a:t>
              </a:r>
            </a:p>
          </p:txBody>
        </p:sp>
        <p:sp>
          <p:nvSpPr>
            <p:cNvPr id="38" name="Rectangle: Top Corners Snipped 37">
              <a:extLst>
                <a:ext uri="{FF2B5EF4-FFF2-40B4-BE49-F238E27FC236}">
                  <a16:creationId xmlns:a16="http://schemas.microsoft.com/office/drawing/2014/main" id="{D045E405-410E-6570-0DFE-9FB2B976B317}"/>
                </a:ext>
              </a:extLst>
            </p:cNvPr>
            <p:cNvSpPr/>
            <p:nvPr/>
          </p:nvSpPr>
          <p:spPr>
            <a:xfrm>
              <a:off x="736599" y="2754636"/>
              <a:ext cx="2223237" cy="2731764"/>
            </a:xfrm>
            <a:prstGeom prst="snip2SameRect">
              <a:avLst>
                <a:gd name="adj1" fmla="val 5274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A0DFE59C-D5F7-1960-5F93-D95A614079AA}"/>
                </a:ext>
              </a:extLst>
            </p:cNvPr>
            <p:cNvSpPr txBox="1">
              <a:spLocks/>
            </p:cNvSpPr>
            <p:nvPr/>
          </p:nvSpPr>
          <p:spPr>
            <a:xfrm>
              <a:off x="718981" y="2821780"/>
              <a:ext cx="2265104" cy="2588420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For the first time, </a:t>
              </a: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work-life balance 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ranks as the top global priority, above compensation, for younger workers.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36A7C6C-3E06-6415-0D8E-85EDA781C9C6}"/>
              </a:ext>
            </a:extLst>
          </p:cNvPr>
          <p:cNvGrpSpPr/>
          <p:nvPr/>
        </p:nvGrpSpPr>
        <p:grpSpPr>
          <a:xfrm>
            <a:off x="9116660" y="1616592"/>
            <a:ext cx="2587740" cy="3869808"/>
            <a:chOff x="558800" y="1616592"/>
            <a:chExt cx="2587740" cy="386980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D9B4486-FBFB-8AF6-A9E7-65F9CCBD5D0F}"/>
                </a:ext>
              </a:extLst>
            </p:cNvPr>
            <p:cNvSpPr/>
            <p:nvPr/>
          </p:nvSpPr>
          <p:spPr>
            <a:xfrm>
              <a:off x="558800" y="1676400"/>
              <a:ext cx="2587740" cy="1230441"/>
            </a:xfrm>
            <a:prstGeom prst="roundRect">
              <a:avLst/>
            </a:prstGeom>
            <a:solidFill>
              <a:srgbClr val="E6DD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Google Shape;63;p13">
              <a:extLst>
                <a:ext uri="{FF2B5EF4-FFF2-40B4-BE49-F238E27FC236}">
                  <a16:creationId xmlns:a16="http://schemas.microsoft.com/office/drawing/2014/main" id="{470ECEDA-BECD-14EA-A8DD-6A458A173200}"/>
                </a:ext>
              </a:extLst>
            </p:cNvPr>
            <p:cNvSpPr txBox="1">
              <a:spLocks/>
            </p:cNvSpPr>
            <p:nvPr/>
          </p:nvSpPr>
          <p:spPr>
            <a:xfrm>
              <a:off x="643045" y="1616592"/>
              <a:ext cx="2410344" cy="1174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aralucent Demi Bold" pitchFamily="50" charset="0"/>
                  <a:sym typeface="Work Sans"/>
                </a:rPr>
                <a:t>Learning = Loyalty</a:t>
              </a:r>
            </a:p>
          </p:txBody>
        </p:sp>
        <p:sp>
          <p:nvSpPr>
            <p:cNvPr id="43" name="Rectangle: Top Corners Snipped 42">
              <a:extLst>
                <a:ext uri="{FF2B5EF4-FFF2-40B4-BE49-F238E27FC236}">
                  <a16:creationId xmlns:a16="http://schemas.microsoft.com/office/drawing/2014/main" id="{0D23C4B6-2C63-11CB-6E7D-51E71EFF6833}"/>
                </a:ext>
              </a:extLst>
            </p:cNvPr>
            <p:cNvSpPr/>
            <p:nvPr/>
          </p:nvSpPr>
          <p:spPr>
            <a:xfrm>
              <a:off x="736599" y="2754636"/>
              <a:ext cx="2223237" cy="2731764"/>
            </a:xfrm>
            <a:prstGeom prst="snip2SameRect">
              <a:avLst>
                <a:gd name="adj1" fmla="val 5274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0089CACA-2267-FD37-A17F-D6AC100F13FA}"/>
                </a:ext>
              </a:extLst>
            </p:cNvPr>
            <p:cNvSpPr txBox="1">
              <a:spLocks/>
            </p:cNvSpPr>
            <p:nvPr/>
          </p:nvSpPr>
          <p:spPr>
            <a:xfrm>
              <a:off x="718981" y="2821780"/>
              <a:ext cx="2265104" cy="2588420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Continuous learning 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is now the top retention driver.  </a:t>
              </a:r>
              <a:r>
                <a:rPr lang="en-US" sz="1600" dirty="0"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E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mployees stay where they grow, feel supported, and see future opportunity.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D9D662E-EE80-B066-5405-064046B89563}"/>
              </a:ext>
            </a:extLst>
          </p:cNvPr>
          <p:cNvGrpSpPr/>
          <p:nvPr/>
        </p:nvGrpSpPr>
        <p:grpSpPr>
          <a:xfrm>
            <a:off x="6264040" y="1616592"/>
            <a:ext cx="2587740" cy="3869808"/>
            <a:chOff x="558800" y="1616592"/>
            <a:chExt cx="2587740" cy="386980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9FF2BC3B-7B1B-F510-4496-1E5A3FB24282}"/>
                </a:ext>
              </a:extLst>
            </p:cNvPr>
            <p:cNvSpPr/>
            <p:nvPr/>
          </p:nvSpPr>
          <p:spPr>
            <a:xfrm>
              <a:off x="558800" y="1676400"/>
              <a:ext cx="2587740" cy="1230441"/>
            </a:xfrm>
            <a:prstGeom prst="roundRect">
              <a:avLst/>
            </a:prstGeom>
            <a:solidFill>
              <a:srgbClr val="D6E9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Google Shape;63;p13">
              <a:extLst>
                <a:ext uri="{FF2B5EF4-FFF2-40B4-BE49-F238E27FC236}">
                  <a16:creationId xmlns:a16="http://schemas.microsoft.com/office/drawing/2014/main" id="{2FE1D899-016E-00DE-1134-454651ACE65D}"/>
                </a:ext>
              </a:extLst>
            </p:cNvPr>
            <p:cNvSpPr txBox="1">
              <a:spLocks/>
            </p:cNvSpPr>
            <p:nvPr/>
          </p:nvSpPr>
          <p:spPr>
            <a:xfrm>
              <a:off x="643045" y="1616592"/>
              <a:ext cx="2410344" cy="1174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Paralucent Demi Bold" pitchFamily="50" charset="0"/>
                  <a:sym typeface="Work Sans"/>
                </a:rPr>
                <a:t>Burnout &amp; Mental Health Rising</a:t>
              </a:r>
            </a:p>
          </p:txBody>
        </p:sp>
        <p:sp>
          <p:nvSpPr>
            <p:cNvPr id="48" name="Rectangle: Top Corners Snipped 47">
              <a:extLst>
                <a:ext uri="{FF2B5EF4-FFF2-40B4-BE49-F238E27FC236}">
                  <a16:creationId xmlns:a16="http://schemas.microsoft.com/office/drawing/2014/main" id="{CAC9E942-67B8-C24E-C740-89F931E3B1F8}"/>
                </a:ext>
              </a:extLst>
            </p:cNvPr>
            <p:cNvSpPr/>
            <p:nvPr/>
          </p:nvSpPr>
          <p:spPr>
            <a:xfrm>
              <a:off x="736599" y="2754636"/>
              <a:ext cx="2223237" cy="2731764"/>
            </a:xfrm>
            <a:prstGeom prst="snip2SameRect">
              <a:avLst>
                <a:gd name="adj1" fmla="val 5274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82F9CF3E-6A4A-8E4E-E94E-DFBBF2B9E6FC}"/>
                </a:ext>
              </a:extLst>
            </p:cNvPr>
            <p:cNvSpPr txBox="1">
              <a:spLocks/>
            </p:cNvSpPr>
            <p:nvPr/>
          </p:nvSpPr>
          <p:spPr>
            <a:xfrm>
              <a:off x="718981" y="2821780"/>
              <a:ext cx="2265104" cy="2588420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Younger workers report </a:t>
              </a:r>
              <a:r>
                <a:rPr lang="en-US" sz="1600" dirty="0">
                  <a:effectLst/>
                  <a:latin typeface="Work Sans ExtraBold" panose="00000900000000000000" pitchFamily="50" charset="0"/>
                  <a:ea typeface="Aptos" panose="020B0004020202020204" pitchFamily="34" charset="0"/>
                  <a:cs typeface="Times New Roman" panose="02020603050405020304" pitchFamily="18" charset="0"/>
                </a:rPr>
                <a:t>higher burnout rates 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than older generations</a:t>
              </a:r>
              <a:r>
                <a:rPr lang="en-US" sz="1600" dirty="0"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W</a:t>
              </a:r>
              <a:r>
                <a:rPr lang="en-US" sz="16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ell-being is now an operating concern, not an HR concern.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983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EAE66-684E-B898-014C-20AF9CC95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F5A69E-74A0-E16A-B31D-D90EA0EDB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r="15632" b="11875"/>
          <a:stretch>
            <a:fillRect/>
          </a:stretch>
        </p:blipFill>
        <p:spPr>
          <a:xfrm flipH="1">
            <a:off x="-5265" y="0"/>
            <a:ext cx="12191010" cy="6858000"/>
          </a:xfrm>
          <a:prstGeom prst="rect">
            <a:avLst/>
          </a:prstGeom>
        </p:spPr>
      </p:pic>
      <p:sp>
        <p:nvSpPr>
          <p:cNvPr id="5" name="Google Shape;18;p3">
            <a:extLst>
              <a:ext uri="{FF2B5EF4-FFF2-40B4-BE49-F238E27FC236}">
                <a16:creationId xmlns:a16="http://schemas.microsoft.com/office/drawing/2014/main" id="{23392222-45E8-5669-3BDF-0561F3CE1BA1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1460163" y="6332538"/>
            <a:ext cx="731837" cy="52546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25</a:t>
            </a:fld>
            <a:endParaRPr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363887-467E-B9E1-0677-C4B11BA54DAB}"/>
              </a:ext>
            </a:extLst>
          </p:cNvPr>
          <p:cNvSpPr/>
          <p:nvPr/>
        </p:nvSpPr>
        <p:spPr>
          <a:xfrm>
            <a:off x="-31813" y="-46978"/>
            <a:ext cx="12223813" cy="6951956"/>
          </a:xfrm>
          <a:prstGeom prst="rect">
            <a:avLst/>
          </a:prstGeom>
          <a:solidFill>
            <a:srgbClr val="24333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BEA896-0995-5013-F312-CAB60BC4BEA0}"/>
              </a:ext>
            </a:extLst>
          </p:cNvPr>
          <p:cNvGrpSpPr/>
          <p:nvPr/>
        </p:nvGrpSpPr>
        <p:grpSpPr>
          <a:xfrm>
            <a:off x="2567867" y="4648200"/>
            <a:ext cx="9677400" cy="1312585"/>
            <a:chOff x="2664781" y="4621767"/>
            <a:chExt cx="9677400" cy="85538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ED69196-65CF-3505-BD93-E485B6A1F04D}"/>
                </a:ext>
              </a:extLst>
            </p:cNvPr>
            <p:cNvSpPr/>
            <p:nvPr/>
          </p:nvSpPr>
          <p:spPr>
            <a:xfrm>
              <a:off x="2664781" y="4621767"/>
              <a:ext cx="9677400" cy="846138"/>
            </a:xfrm>
            <a:prstGeom prst="rect">
              <a:avLst/>
            </a:prstGeom>
            <a:solidFill>
              <a:srgbClr val="2433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itle 10">
              <a:extLst>
                <a:ext uri="{FF2B5EF4-FFF2-40B4-BE49-F238E27FC236}">
                  <a16:creationId xmlns:a16="http://schemas.microsoft.com/office/drawing/2014/main" id="{D5CEB2A2-A2C1-7501-162F-68F46D5E1295}"/>
                </a:ext>
              </a:extLst>
            </p:cNvPr>
            <p:cNvSpPr txBox="1">
              <a:spLocks/>
            </p:cNvSpPr>
            <p:nvPr/>
          </p:nvSpPr>
          <p:spPr>
            <a:xfrm>
              <a:off x="2893381" y="4631014"/>
              <a:ext cx="9220200" cy="8461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3600" dirty="0">
                  <a:solidFill>
                    <a:srgbClr val="F6F3EC"/>
                  </a:solidFill>
                  <a:latin typeface="Work Sans Medium" panose="00000600000000000000" pitchFamily="50" charset="0"/>
                </a:rPr>
                <a:t>IT IS ABOUT HOW </a:t>
              </a:r>
              <a:r>
                <a:rPr lang="en-US" sz="3600" dirty="0">
                  <a:solidFill>
                    <a:srgbClr val="F6F3EC"/>
                  </a:solidFill>
                  <a:latin typeface="Work Sans ExtraBold" panose="00000900000000000000" pitchFamily="50" charset="0"/>
                </a:rPr>
                <a:t>WORK IS CHANGING.</a:t>
              </a:r>
            </a:p>
          </p:txBody>
        </p:sp>
      </p:grpSp>
      <p:sp>
        <p:nvSpPr>
          <p:cNvPr id="7" name="Google Shape;63;p13">
            <a:extLst>
              <a:ext uri="{FF2B5EF4-FFF2-40B4-BE49-F238E27FC236}">
                <a16:creationId xmlns:a16="http://schemas.microsoft.com/office/drawing/2014/main" id="{BC80894C-1D97-611F-0F7C-E9F54472F0C7}"/>
              </a:ext>
            </a:extLst>
          </p:cNvPr>
          <p:cNvSpPr txBox="1">
            <a:spLocks/>
          </p:cNvSpPr>
          <p:nvPr/>
        </p:nvSpPr>
        <p:spPr>
          <a:xfrm>
            <a:off x="-11520" y="76200"/>
            <a:ext cx="906779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rgbClr val="F6F3EC"/>
                </a:solidFill>
                <a:latin typeface="Work Sans Medium" panose="00000600000000000000" pitchFamily="50" charset="0"/>
              </a:rPr>
              <a:t>  </a:t>
            </a:r>
            <a:r>
              <a:rPr lang="en-US" sz="3200" dirty="0">
                <a:solidFill>
                  <a:srgbClr val="F6F3EC"/>
                </a:solidFill>
                <a:latin typeface="Work Sans Medium" panose="00000600000000000000" pitchFamily="50" charset="0"/>
              </a:rPr>
              <a:t>This is not about</a:t>
            </a:r>
            <a:r>
              <a:rPr lang="en-US" sz="3200" dirty="0">
                <a:solidFill>
                  <a:srgbClr val="F6F3EC"/>
                </a:solidFill>
                <a:latin typeface="Work Sans SemiBold" panose="00000700000000000000" pitchFamily="50" charset="0"/>
              </a:rPr>
              <a:t>  </a:t>
            </a:r>
            <a:r>
              <a:rPr lang="en-US" sz="3200" dirty="0">
                <a:solidFill>
                  <a:srgbClr val="F6F3EC"/>
                </a:solidFill>
                <a:latin typeface="Work Sans ExtraBold" panose="00000900000000000000" pitchFamily="50" charset="0"/>
              </a:rPr>
              <a:t>“kids these days.”</a:t>
            </a:r>
          </a:p>
        </p:txBody>
      </p:sp>
    </p:spTree>
    <p:extLst>
      <p:ext uri="{BB962C8B-B14F-4D97-AF65-F5344CB8AC3E}">
        <p14:creationId xmlns:p14="http://schemas.microsoft.com/office/powerpoint/2010/main" val="267636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62CFB-4533-7B4A-A0AC-A6CA3FE63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;p5">
            <a:extLst>
              <a:ext uri="{FF2B5EF4-FFF2-40B4-BE49-F238E27FC236}">
                <a16:creationId xmlns:a16="http://schemas.microsoft.com/office/drawing/2014/main" id="{1B08186C-BAE5-8108-2E7D-BBCD6013EA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896600" y="6333200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6816F7B-F1D9-456B-87AC-A88AA06B8AC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E73C546D-CF7C-6A4A-ED93-50DF81C43A5B}"/>
              </a:ext>
            </a:extLst>
          </p:cNvPr>
          <p:cNvSpPr txBox="1">
            <a:spLocks/>
          </p:cNvSpPr>
          <p:nvPr/>
        </p:nvSpPr>
        <p:spPr>
          <a:xfrm>
            <a:off x="381000" y="31750"/>
            <a:ext cx="8458200" cy="132556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600" dirty="0">
                <a:solidFill>
                  <a:srgbClr val="F6F3EC"/>
                </a:solidFill>
                <a:latin typeface="Paralucent Bold" pitchFamily="50" charset="0"/>
              </a:rPr>
              <a:t>Why Hospitality Leaders Should Care</a:t>
            </a:r>
          </a:p>
        </p:txBody>
      </p:sp>
      <p:sp>
        <p:nvSpPr>
          <p:cNvPr id="16" name="Google Shape;63;p13">
            <a:extLst>
              <a:ext uri="{FF2B5EF4-FFF2-40B4-BE49-F238E27FC236}">
                <a16:creationId xmlns:a16="http://schemas.microsoft.com/office/drawing/2014/main" id="{7FCC87D1-38DD-4F6D-F402-AD431584A537}"/>
              </a:ext>
            </a:extLst>
          </p:cNvPr>
          <p:cNvSpPr txBox="1">
            <a:spLocks/>
          </p:cNvSpPr>
          <p:nvPr/>
        </p:nvSpPr>
        <p:spPr>
          <a:xfrm>
            <a:off x="533400" y="1223112"/>
            <a:ext cx="8382000" cy="104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B0DFE2"/>
                </a:solidFill>
                <a:latin typeface="Work Sans Medium" pitchFamily="2" charset="0"/>
              </a:rPr>
              <a:t>The talent shortage is also a leadership challenge.</a:t>
            </a:r>
          </a:p>
        </p:txBody>
      </p:sp>
      <p:sp>
        <p:nvSpPr>
          <p:cNvPr id="19" name="Google Shape;63;p13">
            <a:extLst>
              <a:ext uri="{FF2B5EF4-FFF2-40B4-BE49-F238E27FC236}">
                <a16:creationId xmlns:a16="http://schemas.microsoft.com/office/drawing/2014/main" id="{7F066B37-ED9A-9F55-D497-C9830669CC5A}"/>
              </a:ext>
            </a:extLst>
          </p:cNvPr>
          <p:cNvSpPr txBox="1">
            <a:spLocks/>
          </p:cNvSpPr>
          <p:nvPr/>
        </p:nvSpPr>
        <p:spPr>
          <a:xfrm>
            <a:off x="717550" y="4159274"/>
            <a:ext cx="10636246" cy="178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D6E9C8"/>
                </a:solidFill>
                <a:latin typeface="Work Sans ExtraBold" panose="00000900000000000000" pitchFamily="50" charset="0"/>
              </a:rPr>
              <a:t>Still below 2019</a:t>
            </a:r>
          </a:p>
          <a:p>
            <a:pPr marL="0" indent="0">
              <a:buNone/>
            </a:pPr>
            <a:endParaRPr lang="en-US" sz="2000" dirty="0">
              <a:solidFill>
                <a:srgbClr val="F6F3EC"/>
              </a:solidFill>
              <a:latin typeface="Work Sans ExtraBold" panose="00000900000000000000" pitchFamily="50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6F3EC"/>
                </a:solidFill>
                <a:latin typeface="Work Sans Medium" pitchFamily="2" charset="0"/>
              </a:rPr>
              <a:t>AHLA projected 2025 hotel employment would rise, but it remains well below pre-pandemic staffing levels in most states.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6B7E4A-692E-7FD8-6DD0-C2FE9D8CEECE}"/>
              </a:ext>
            </a:extLst>
          </p:cNvPr>
          <p:cNvGrpSpPr/>
          <p:nvPr/>
        </p:nvGrpSpPr>
        <p:grpSpPr>
          <a:xfrm>
            <a:off x="609600" y="2299552"/>
            <a:ext cx="11353800" cy="1323439"/>
            <a:chOff x="685800" y="1935969"/>
            <a:chExt cx="11353800" cy="13234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18905F-1D7F-9E42-6A91-79D4509E525E}"/>
                </a:ext>
              </a:extLst>
            </p:cNvPr>
            <p:cNvSpPr txBox="1"/>
            <p:nvPr/>
          </p:nvSpPr>
          <p:spPr>
            <a:xfrm>
              <a:off x="685800" y="1935969"/>
              <a:ext cx="2667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rgbClr val="F3E087"/>
                  </a:solidFill>
                  <a:latin typeface="Paralucent Demi Bold" pitchFamily="50" charset="0"/>
                </a:rPr>
                <a:t>65%</a:t>
              </a:r>
            </a:p>
          </p:txBody>
        </p:sp>
        <p:sp>
          <p:nvSpPr>
            <p:cNvPr id="18" name="Google Shape;63;p13">
              <a:extLst>
                <a:ext uri="{FF2B5EF4-FFF2-40B4-BE49-F238E27FC236}">
                  <a16:creationId xmlns:a16="http://schemas.microsoft.com/office/drawing/2014/main" id="{71DD9BF1-282D-061A-BF56-0F57151ECE73}"/>
                </a:ext>
              </a:extLst>
            </p:cNvPr>
            <p:cNvSpPr txBox="1">
              <a:spLocks/>
            </p:cNvSpPr>
            <p:nvPr/>
          </p:nvSpPr>
          <p:spPr>
            <a:xfrm>
              <a:off x="3657600" y="2269122"/>
              <a:ext cx="8382000" cy="631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rgbClr val="F6F3EC"/>
                  </a:solidFill>
                  <a:latin typeface="Work Sans Medium" pitchFamily="2" charset="0"/>
                </a:rPr>
                <a:t>of surveyed hotels reported staffing shortages.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C7ADE8A-8761-E566-2252-3AFD3F30650A}"/>
                </a:ext>
              </a:extLst>
            </p:cNvPr>
            <p:cNvCxnSpPr>
              <a:cxnSpLocks/>
            </p:cNvCxnSpPr>
            <p:nvPr/>
          </p:nvCxnSpPr>
          <p:spPr>
            <a:xfrm>
              <a:off x="3429000" y="2209800"/>
              <a:ext cx="0" cy="762000"/>
            </a:xfrm>
            <a:prstGeom prst="line">
              <a:avLst/>
            </a:prstGeom>
            <a:ln w="28575">
              <a:solidFill>
                <a:srgbClr val="E1D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151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D401-400D-AAAF-7210-174A84856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;p5">
            <a:extLst>
              <a:ext uri="{FF2B5EF4-FFF2-40B4-BE49-F238E27FC236}">
                <a16:creationId xmlns:a16="http://schemas.microsoft.com/office/drawing/2014/main" id="{AF836EFA-C600-2F23-DD6C-2A82D9DA57D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896600" y="6333200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6816F7B-F1D9-456B-87AC-A88AA06B8AC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49C33CE8-6595-A49A-487D-D08B1F0EFF34}"/>
              </a:ext>
            </a:extLst>
          </p:cNvPr>
          <p:cNvSpPr txBox="1">
            <a:spLocks/>
          </p:cNvSpPr>
          <p:nvPr/>
        </p:nvSpPr>
        <p:spPr>
          <a:xfrm>
            <a:off x="381000" y="31750"/>
            <a:ext cx="8458200" cy="132556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600" dirty="0">
                <a:solidFill>
                  <a:srgbClr val="F6F3EC"/>
                </a:solidFill>
                <a:latin typeface="Paralucent Bold" pitchFamily="50" charset="0"/>
              </a:rPr>
              <a:t>What This Means</a:t>
            </a:r>
          </a:p>
        </p:txBody>
      </p:sp>
      <p:sp>
        <p:nvSpPr>
          <p:cNvPr id="3" name="Google Shape;63;p13">
            <a:extLst>
              <a:ext uri="{FF2B5EF4-FFF2-40B4-BE49-F238E27FC236}">
                <a16:creationId xmlns:a16="http://schemas.microsoft.com/office/drawing/2014/main" id="{66906FA0-9E4F-1C87-94E1-8F2AAF7901B8}"/>
              </a:ext>
            </a:extLst>
          </p:cNvPr>
          <p:cNvSpPr txBox="1">
            <a:spLocks/>
          </p:cNvSpPr>
          <p:nvPr/>
        </p:nvSpPr>
        <p:spPr>
          <a:xfrm>
            <a:off x="5607050" y="1726190"/>
            <a:ext cx="621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342900">
              <a:buClr>
                <a:srgbClr val="F6F3EC"/>
              </a:buClr>
              <a:buSzPct val="50000"/>
            </a:pPr>
            <a:r>
              <a:rPr lang="en-US" sz="2400" dirty="0">
                <a:solidFill>
                  <a:srgbClr val="F6F3EC"/>
                </a:solidFill>
                <a:latin typeface="Work Sans Medium" pitchFamily="2" charset="0"/>
              </a:rPr>
              <a:t>Operations need people who stay and grow.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CFAA04-B4ED-6202-C519-D9B1EFBBB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4" t="-425" r="5840" b="425"/>
          <a:stretch>
            <a:fillRect/>
          </a:stretch>
        </p:blipFill>
        <p:spPr>
          <a:xfrm>
            <a:off x="609599" y="1447800"/>
            <a:ext cx="4613133" cy="4191000"/>
          </a:xfrm>
          <a:prstGeom prst="rect">
            <a:avLst/>
          </a:prstGeom>
          <a:ln>
            <a:solidFill>
              <a:srgbClr val="F6F3EC"/>
            </a:solidFill>
          </a:ln>
        </p:spPr>
      </p:pic>
      <p:sp>
        <p:nvSpPr>
          <p:cNvPr id="8" name="Google Shape;63;p13">
            <a:extLst>
              <a:ext uri="{FF2B5EF4-FFF2-40B4-BE49-F238E27FC236}">
                <a16:creationId xmlns:a16="http://schemas.microsoft.com/office/drawing/2014/main" id="{E04781B8-1678-F154-EE66-3CCF90093239}"/>
              </a:ext>
            </a:extLst>
          </p:cNvPr>
          <p:cNvSpPr txBox="1">
            <a:spLocks/>
          </p:cNvSpPr>
          <p:nvPr/>
        </p:nvSpPr>
        <p:spPr>
          <a:xfrm>
            <a:off x="5638800" y="2819400"/>
            <a:ext cx="5943601" cy="104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342900">
              <a:buClr>
                <a:srgbClr val="F6F3EC"/>
              </a:buClr>
              <a:buSzPct val="50000"/>
            </a:pPr>
            <a:r>
              <a:rPr lang="en-US" sz="2400" dirty="0">
                <a:solidFill>
                  <a:srgbClr val="F6F3EC"/>
                </a:solidFill>
                <a:latin typeface="Work Sans Medium" pitchFamily="2" charset="0"/>
              </a:rPr>
              <a:t>Frontline experience rises or falls with manager quality.</a:t>
            </a:r>
          </a:p>
        </p:txBody>
      </p:sp>
      <p:sp>
        <p:nvSpPr>
          <p:cNvPr id="10" name="Google Shape;63;p13">
            <a:extLst>
              <a:ext uri="{FF2B5EF4-FFF2-40B4-BE49-F238E27FC236}">
                <a16:creationId xmlns:a16="http://schemas.microsoft.com/office/drawing/2014/main" id="{5E14FC9E-6E0B-F0DA-0219-D3C5FF2A37C7}"/>
              </a:ext>
            </a:extLst>
          </p:cNvPr>
          <p:cNvSpPr txBox="1">
            <a:spLocks/>
          </p:cNvSpPr>
          <p:nvPr/>
        </p:nvSpPr>
        <p:spPr>
          <a:xfrm>
            <a:off x="5657850" y="4347700"/>
            <a:ext cx="5867401" cy="104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342900">
              <a:buClr>
                <a:srgbClr val="F6F3EC"/>
              </a:buClr>
              <a:buSzPct val="50000"/>
            </a:pPr>
            <a:r>
              <a:rPr lang="en-US" sz="2400" dirty="0">
                <a:solidFill>
                  <a:srgbClr val="F6F3EC"/>
                </a:solidFill>
                <a:latin typeface="Work Sans Medium" pitchFamily="2" charset="0"/>
              </a:rPr>
              <a:t>Schedule design, development, and leadership habits now affect retention.</a:t>
            </a:r>
          </a:p>
        </p:txBody>
      </p:sp>
    </p:spTree>
    <p:extLst>
      <p:ext uri="{BB962C8B-B14F-4D97-AF65-F5344CB8AC3E}">
        <p14:creationId xmlns:p14="http://schemas.microsoft.com/office/powerpoint/2010/main" val="381536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18612-73FD-B454-DBD0-6EB49CF49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;p3">
            <a:extLst>
              <a:ext uri="{FF2B5EF4-FFF2-40B4-BE49-F238E27FC236}">
                <a16:creationId xmlns:a16="http://schemas.microsoft.com/office/drawing/2014/main" id="{40FEB62F-D5FF-1B32-266D-03C777814072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28</a:t>
            </a:fld>
            <a:endParaRPr dirty="0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9D6ACEC5-B203-0A88-ADBD-496146DA8AC6}"/>
              </a:ext>
            </a:extLst>
          </p:cNvPr>
          <p:cNvSpPr txBox="1">
            <a:spLocks/>
          </p:cNvSpPr>
          <p:nvPr/>
        </p:nvSpPr>
        <p:spPr>
          <a:xfrm>
            <a:off x="533400" y="109931"/>
            <a:ext cx="11049000" cy="132556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600" dirty="0">
                <a:solidFill>
                  <a:srgbClr val="243337"/>
                </a:solidFill>
                <a:latin typeface="Paralucent Bold" pitchFamily="50" charset="0"/>
              </a:rPr>
              <a:t>What Gen Z Wants from Work</a:t>
            </a:r>
          </a:p>
        </p:txBody>
      </p:sp>
      <p:sp>
        <p:nvSpPr>
          <p:cNvPr id="37" name="Google Shape;63;p13">
            <a:extLst>
              <a:ext uri="{FF2B5EF4-FFF2-40B4-BE49-F238E27FC236}">
                <a16:creationId xmlns:a16="http://schemas.microsoft.com/office/drawing/2014/main" id="{C249994B-798E-F0FA-99C7-50C9F3223C8A}"/>
              </a:ext>
            </a:extLst>
          </p:cNvPr>
          <p:cNvSpPr txBox="1">
            <a:spLocks/>
          </p:cNvSpPr>
          <p:nvPr/>
        </p:nvSpPr>
        <p:spPr>
          <a:xfrm>
            <a:off x="0" y="5447905"/>
            <a:ext cx="12204700" cy="897489"/>
          </a:xfrm>
          <a:prstGeom prst="rect">
            <a:avLst/>
          </a:prstGeom>
          <a:solidFill>
            <a:srgbClr val="2433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F6F3EC"/>
                </a:solidFill>
                <a:latin typeface="Work Sans ExtraBold" panose="00000900000000000000" pitchFamily="50" charset="0"/>
              </a:rPr>
              <a:t>Bottom line:  </a:t>
            </a:r>
            <a:r>
              <a:rPr lang="en-US" dirty="0">
                <a:solidFill>
                  <a:srgbClr val="F6F3EC"/>
                </a:solidFill>
                <a:latin typeface="Work Sans Medium" pitchFamily="2" charset="0"/>
              </a:rPr>
              <a:t>younger talent is not lowering expectations for work – they are raising expectations for leadership, learning, and sustainability.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6071882-CA8C-EFEB-241C-C02317925782}"/>
              </a:ext>
            </a:extLst>
          </p:cNvPr>
          <p:cNvSpPr txBox="1">
            <a:spLocks/>
          </p:cNvSpPr>
          <p:nvPr/>
        </p:nvSpPr>
        <p:spPr>
          <a:xfrm>
            <a:off x="228600" y="1703480"/>
            <a:ext cx="2784411" cy="149691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marR="0" lvl="0" indent="-28575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Predictable schedules</a:t>
            </a:r>
          </a:p>
          <a:p>
            <a:pPr marL="285750" marR="0" lvl="0" indent="-28575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Recovery time</a:t>
            </a:r>
          </a:p>
          <a:p>
            <a:pPr marL="285750" marR="0" lvl="0" indent="-28575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Boundaries that feel sustainable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60914-9C21-E2E1-BFD5-9BD0B52C5602}"/>
              </a:ext>
            </a:extLst>
          </p:cNvPr>
          <p:cNvSpPr/>
          <p:nvPr/>
        </p:nvSpPr>
        <p:spPr>
          <a:xfrm>
            <a:off x="3355586" y="1808326"/>
            <a:ext cx="2669596" cy="1156552"/>
          </a:xfrm>
          <a:prstGeom prst="rect">
            <a:avLst/>
          </a:prstGeom>
          <a:solidFill>
            <a:srgbClr val="CFEBED"/>
          </a:solidFill>
          <a:ln>
            <a:noFill/>
          </a:ln>
          <a:effectLst>
            <a:outerShdw blurRad="25400" dist="127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Google Shape;63;p13">
            <a:extLst>
              <a:ext uri="{FF2B5EF4-FFF2-40B4-BE49-F238E27FC236}">
                <a16:creationId xmlns:a16="http://schemas.microsoft.com/office/drawing/2014/main" id="{7337777C-B6DA-8E94-A748-1BB8E67FF8F1}"/>
              </a:ext>
            </a:extLst>
          </p:cNvPr>
          <p:cNvSpPr txBox="1">
            <a:spLocks/>
          </p:cNvSpPr>
          <p:nvPr/>
        </p:nvSpPr>
        <p:spPr>
          <a:xfrm>
            <a:off x="3355586" y="2500635"/>
            <a:ext cx="2669596" cy="316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43337"/>
                </a:solidFill>
                <a:effectLst/>
                <a:uLnTx/>
                <a:uFillTx/>
                <a:latin typeface="Paralucent Medium" pitchFamily="2" charset="77"/>
                <a:sym typeface="Work Sans"/>
              </a:rPr>
              <a:t>Balance</a:t>
            </a:r>
          </a:p>
        </p:txBody>
      </p:sp>
      <p:pic>
        <p:nvPicPr>
          <p:cNvPr id="7" name="Graphic 6" descr="Seesaw outline">
            <a:extLst>
              <a:ext uri="{FF2B5EF4-FFF2-40B4-BE49-F238E27FC236}">
                <a16:creationId xmlns:a16="http://schemas.microsoft.com/office/drawing/2014/main" id="{7A3D8201-9224-A065-0956-210F890A87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3184" y="1689474"/>
            <a:ext cx="914400" cy="9144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41547D-4616-ACED-4C09-3DF67B90A204}"/>
              </a:ext>
            </a:extLst>
          </p:cNvPr>
          <p:cNvSpPr txBox="1">
            <a:spLocks/>
          </p:cNvSpPr>
          <p:nvPr/>
        </p:nvSpPr>
        <p:spPr>
          <a:xfrm>
            <a:off x="9228040" y="1703480"/>
            <a:ext cx="2784412" cy="135074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marR="0" lvl="0" indent="-28575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Work that matters</a:t>
            </a:r>
          </a:p>
          <a:p>
            <a:pPr marL="285750" marR="0" lvl="0" indent="-28575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Values alignment</a:t>
            </a:r>
          </a:p>
          <a:p>
            <a:pPr marL="285750" marR="0" lvl="0" indent="-28575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 reason to care beyond the paycheck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9877D4-09A9-98F7-86E2-1A8EB5AE70E1}"/>
              </a:ext>
            </a:extLst>
          </p:cNvPr>
          <p:cNvSpPr/>
          <p:nvPr/>
        </p:nvSpPr>
        <p:spPr>
          <a:xfrm>
            <a:off x="6327386" y="1808326"/>
            <a:ext cx="2669596" cy="1156552"/>
          </a:xfrm>
          <a:prstGeom prst="rect">
            <a:avLst/>
          </a:prstGeom>
          <a:solidFill>
            <a:srgbClr val="F3E087"/>
          </a:solidFill>
          <a:ln>
            <a:noFill/>
          </a:ln>
          <a:effectLst>
            <a:outerShdw blurRad="25400" dist="127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63;p13">
            <a:extLst>
              <a:ext uri="{FF2B5EF4-FFF2-40B4-BE49-F238E27FC236}">
                <a16:creationId xmlns:a16="http://schemas.microsoft.com/office/drawing/2014/main" id="{1A002EDB-914D-5C91-6D35-6A8D68B4B9DD}"/>
              </a:ext>
            </a:extLst>
          </p:cNvPr>
          <p:cNvSpPr txBox="1">
            <a:spLocks/>
          </p:cNvSpPr>
          <p:nvPr/>
        </p:nvSpPr>
        <p:spPr>
          <a:xfrm>
            <a:off x="6327386" y="2500635"/>
            <a:ext cx="2669596" cy="316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43337"/>
                </a:solidFill>
                <a:effectLst/>
                <a:uLnTx/>
                <a:uFillTx/>
                <a:latin typeface="Paralucent Medium" pitchFamily="2" charset="77"/>
                <a:sym typeface="Work Sans"/>
              </a:rPr>
              <a:t>Meaning</a:t>
            </a:r>
          </a:p>
        </p:txBody>
      </p:sp>
      <p:pic>
        <p:nvPicPr>
          <p:cNvPr id="16" name="Graphic 15" descr="Care outline">
            <a:extLst>
              <a:ext uri="{FF2B5EF4-FFF2-40B4-BE49-F238E27FC236}">
                <a16:creationId xmlns:a16="http://schemas.microsoft.com/office/drawing/2014/main" id="{17D06B21-CF80-6C7C-24B7-F350ECB80F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9284" y="1828800"/>
            <a:ext cx="685800" cy="6858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4DEB6A4-6827-376E-3FF5-B030D79E2F78}"/>
              </a:ext>
            </a:extLst>
          </p:cNvPr>
          <p:cNvGrpSpPr/>
          <p:nvPr/>
        </p:nvGrpSpPr>
        <p:grpSpPr>
          <a:xfrm>
            <a:off x="6327386" y="3429000"/>
            <a:ext cx="2669596" cy="1156552"/>
            <a:chOff x="6327386" y="3286939"/>
            <a:chExt cx="2669596" cy="11565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821083-0E69-CB6B-143B-5EF448E650A7}"/>
                </a:ext>
              </a:extLst>
            </p:cNvPr>
            <p:cNvSpPr/>
            <p:nvPr/>
          </p:nvSpPr>
          <p:spPr>
            <a:xfrm>
              <a:off x="6327386" y="3286939"/>
              <a:ext cx="2669596" cy="1156552"/>
            </a:xfrm>
            <a:prstGeom prst="rect">
              <a:avLst/>
            </a:prstGeom>
            <a:solidFill>
              <a:srgbClr val="D6E9C8"/>
            </a:solidFill>
            <a:ln>
              <a:noFill/>
            </a:ln>
            <a:effectLst>
              <a:outerShdw blurRad="25400" dist="12700" dir="5400000" algn="t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Google Shape;63;p13">
              <a:extLst>
                <a:ext uri="{FF2B5EF4-FFF2-40B4-BE49-F238E27FC236}">
                  <a16:creationId xmlns:a16="http://schemas.microsoft.com/office/drawing/2014/main" id="{74344A00-7EF1-ECC2-B6D0-E4007BC98908}"/>
                </a:ext>
              </a:extLst>
            </p:cNvPr>
            <p:cNvSpPr txBox="1">
              <a:spLocks/>
            </p:cNvSpPr>
            <p:nvPr/>
          </p:nvSpPr>
          <p:spPr>
            <a:xfrm>
              <a:off x="6327386" y="4017905"/>
              <a:ext cx="2669596" cy="3168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43337"/>
                  </a:solidFill>
                  <a:effectLst/>
                  <a:uLnTx/>
                  <a:uFillTx/>
                  <a:latin typeface="Paralucent Medium" pitchFamily="2" charset="77"/>
                  <a:sym typeface="Work Sans"/>
                </a:rPr>
                <a:t>Security</a:t>
              </a:r>
            </a:p>
          </p:txBody>
        </p:sp>
        <p:pic>
          <p:nvPicPr>
            <p:cNvPr id="18" name="Graphic 17" descr="Shield Tick outline">
              <a:extLst>
                <a:ext uri="{FF2B5EF4-FFF2-40B4-BE49-F238E27FC236}">
                  <a16:creationId xmlns:a16="http://schemas.microsoft.com/office/drawing/2014/main" id="{5CCA563D-69C6-5A30-DCBD-689963E5944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57384" y="3332326"/>
              <a:ext cx="646402" cy="646402"/>
            </a:xfrm>
            <a:prstGeom prst="rect">
              <a:avLst/>
            </a:prstGeom>
          </p:spPr>
        </p:pic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F7C8DA-6E22-74E2-9177-4F0D791AFEEE}"/>
              </a:ext>
            </a:extLst>
          </p:cNvPr>
          <p:cNvSpPr txBox="1">
            <a:spLocks/>
          </p:cNvSpPr>
          <p:nvPr/>
        </p:nvSpPr>
        <p:spPr>
          <a:xfrm>
            <a:off x="259625" y="3404594"/>
            <a:ext cx="2860611" cy="158549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marR="0" lvl="0" indent="-28575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Learning and development</a:t>
            </a:r>
          </a:p>
          <a:p>
            <a:pPr marL="285750" marR="0" lvl="0" indent="-28575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Clear next steps</a:t>
            </a:r>
          </a:p>
          <a:p>
            <a:pPr marL="285750" marR="0" lvl="0" indent="-28575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Coaching that builds capability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8C68728-DCF8-34D6-38BD-1AA97BC4FABC}"/>
              </a:ext>
            </a:extLst>
          </p:cNvPr>
          <p:cNvSpPr txBox="1">
            <a:spLocks/>
          </p:cNvSpPr>
          <p:nvPr/>
        </p:nvSpPr>
        <p:spPr>
          <a:xfrm>
            <a:off x="9228039" y="3438073"/>
            <a:ext cx="2860610" cy="135074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marR="0" lvl="0" indent="-28575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Fair pay</a:t>
            </a:r>
          </a:p>
          <a:p>
            <a:pPr marL="285750" marR="0" lvl="0" indent="-28575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Financial stability</a:t>
            </a:r>
          </a:p>
          <a:p>
            <a:pPr marL="285750" marR="0" lvl="0" indent="-28575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Confidence in the future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9AA3078-C63F-EEFE-418F-F5EA91592137}"/>
              </a:ext>
            </a:extLst>
          </p:cNvPr>
          <p:cNvGrpSpPr/>
          <p:nvPr/>
        </p:nvGrpSpPr>
        <p:grpSpPr>
          <a:xfrm>
            <a:off x="3351293" y="3438073"/>
            <a:ext cx="2669596" cy="1156552"/>
            <a:chOff x="3351293" y="3438073"/>
            <a:chExt cx="2669596" cy="115655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0BF0763-3DE4-8F09-5C53-95B6794DF2FB}"/>
                </a:ext>
              </a:extLst>
            </p:cNvPr>
            <p:cNvSpPr/>
            <p:nvPr/>
          </p:nvSpPr>
          <p:spPr>
            <a:xfrm>
              <a:off x="3351293" y="3438073"/>
              <a:ext cx="2669596" cy="1156552"/>
            </a:xfrm>
            <a:prstGeom prst="rect">
              <a:avLst/>
            </a:prstGeom>
            <a:solidFill>
              <a:srgbClr val="E6DDC9"/>
            </a:solidFill>
            <a:ln>
              <a:noFill/>
            </a:ln>
            <a:effectLst>
              <a:outerShdw blurRad="25400" dist="12700" dir="5400000" algn="t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Google Shape;63;p13">
              <a:extLst>
                <a:ext uri="{FF2B5EF4-FFF2-40B4-BE49-F238E27FC236}">
                  <a16:creationId xmlns:a16="http://schemas.microsoft.com/office/drawing/2014/main" id="{404561E2-0A71-8D48-4107-07EF2F7B1D41}"/>
                </a:ext>
              </a:extLst>
            </p:cNvPr>
            <p:cNvSpPr txBox="1">
              <a:spLocks/>
            </p:cNvSpPr>
            <p:nvPr/>
          </p:nvSpPr>
          <p:spPr>
            <a:xfrm>
              <a:off x="3351293" y="4190801"/>
              <a:ext cx="2669596" cy="3168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43337"/>
                  </a:solidFill>
                  <a:effectLst/>
                  <a:uLnTx/>
                  <a:uFillTx/>
                  <a:latin typeface="Paralucent Medium" pitchFamily="2" charset="77"/>
                  <a:sym typeface="Work Sans"/>
                </a:rPr>
                <a:t>Growth</a:t>
              </a:r>
            </a:p>
          </p:txBody>
        </p:sp>
        <p:pic>
          <p:nvPicPr>
            <p:cNvPr id="14" name="Graphic 13" descr="Plant outline">
              <a:extLst>
                <a:ext uri="{FF2B5EF4-FFF2-40B4-BE49-F238E27FC236}">
                  <a16:creationId xmlns:a16="http://schemas.microsoft.com/office/drawing/2014/main" id="{AD852930-8C72-B850-F0E7-2F3AE309017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62890" y="3504283"/>
              <a:ext cx="646402" cy="646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085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5" grpId="0"/>
      <p:bldP spid="12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EB45E-A667-C6CF-2D7D-B59519149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;p3">
            <a:extLst>
              <a:ext uri="{FF2B5EF4-FFF2-40B4-BE49-F238E27FC236}">
                <a16:creationId xmlns:a16="http://schemas.microsoft.com/office/drawing/2014/main" id="{9EBC6AFB-AE57-F8E7-DAF3-62F0084D7D6F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29</a:t>
            </a:fld>
            <a:endParaRPr dirty="0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42AB6858-9E7D-E624-81ED-28289E0B0DF8}"/>
              </a:ext>
            </a:extLst>
          </p:cNvPr>
          <p:cNvSpPr txBox="1">
            <a:spLocks/>
          </p:cNvSpPr>
          <p:nvPr/>
        </p:nvSpPr>
        <p:spPr>
          <a:xfrm>
            <a:off x="533400" y="109931"/>
            <a:ext cx="11049000" cy="132556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600" dirty="0">
                <a:solidFill>
                  <a:srgbClr val="243337"/>
                </a:solidFill>
                <a:latin typeface="Paralucent Bold" pitchFamily="50" charset="0"/>
              </a:rPr>
              <a:t>How Gen Z Feels About Work</a:t>
            </a:r>
          </a:p>
        </p:txBody>
      </p:sp>
      <p:sp>
        <p:nvSpPr>
          <p:cNvPr id="37" name="Google Shape;63;p13">
            <a:extLst>
              <a:ext uri="{FF2B5EF4-FFF2-40B4-BE49-F238E27FC236}">
                <a16:creationId xmlns:a16="http://schemas.microsoft.com/office/drawing/2014/main" id="{77BB70DA-6942-0A8C-71FD-4B5122DF3D86}"/>
              </a:ext>
            </a:extLst>
          </p:cNvPr>
          <p:cNvSpPr txBox="1">
            <a:spLocks/>
          </p:cNvSpPr>
          <p:nvPr/>
        </p:nvSpPr>
        <p:spPr>
          <a:xfrm>
            <a:off x="0" y="5447905"/>
            <a:ext cx="12204700" cy="897489"/>
          </a:xfrm>
          <a:prstGeom prst="rect">
            <a:avLst/>
          </a:prstGeom>
          <a:solidFill>
            <a:srgbClr val="2433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F6F3EC"/>
                </a:solidFill>
                <a:latin typeface="Work Sans ExtraBold" panose="00000900000000000000" pitchFamily="50" charset="0"/>
              </a:rPr>
              <a:t>Leadership Implication:  </a:t>
            </a:r>
            <a:r>
              <a:rPr lang="en-US" dirty="0">
                <a:solidFill>
                  <a:srgbClr val="F6F3EC"/>
                </a:solidFill>
                <a:latin typeface="Work Sans Medium" pitchFamily="2" charset="0"/>
              </a:rPr>
              <a:t>Technology may shape how they communicate,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6F3EC"/>
                </a:solidFill>
                <a:latin typeface="Work Sans Medium" pitchFamily="2" charset="0"/>
              </a:rPr>
              <a:t>but </a:t>
            </a:r>
            <a:r>
              <a:rPr lang="en-US" dirty="0">
                <a:solidFill>
                  <a:srgbClr val="F6F3EC"/>
                </a:solidFill>
                <a:latin typeface="Work Sans ExtraBold" panose="00000900000000000000" pitchFamily="50" charset="0"/>
              </a:rPr>
              <a:t>people</a:t>
            </a:r>
            <a:r>
              <a:rPr lang="en-US" dirty="0">
                <a:solidFill>
                  <a:srgbClr val="F6F3EC"/>
                </a:solidFill>
                <a:latin typeface="Work Sans Medium" pitchFamily="2" charset="0"/>
              </a:rPr>
              <a:t> will still determine whether feel developed, connected, and valued.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3EC5CF-5AEB-5FF5-13B0-9DB27224B9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 r="11506"/>
          <a:stretch/>
        </p:blipFill>
        <p:spPr>
          <a:xfrm>
            <a:off x="6858000" y="1347658"/>
            <a:ext cx="5006051" cy="3657600"/>
          </a:xfrm>
          <a:prstGeom prst="rect">
            <a:avLst/>
          </a:prstGeom>
          <a:ln>
            <a:solidFill>
              <a:srgbClr val="243337"/>
            </a:solidFill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5B93CF2-BB6C-F32D-2FD6-DB5377F743C2}"/>
              </a:ext>
            </a:extLst>
          </p:cNvPr>
          <p:cNvGrpSpPr/>
          <p:nvPr/>
        </p:nvGrpSpPr>
        <p:grpSpPr>
          <a:xfrm>
            <a:off x="414702" y="1311841"/>
            <a:ext cx="6062299" cy="696546"/>
            <a:chOff x="414702" y="1311841"/>
            <a:chExt cx="6062299" cy="696546"/>
          </a:xfrm>
        </p:grpSpPr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040DFB48-58A1-AF7B-529F-040C2CFA2B97}"/>
                </a:ext>
              </a:extLst>
            </p:cNvPr>
            <p:cNvSpPr txBox="1">
              <a:spLocks/>
            </p:cNvSpPr>
            <p:nvPr/>
          </p:nvSpPr>
          <p:spPr>
            <a:xfrm>
              <a:off x="609600" y="1311841"/>
              <a:ext cx="5867401" cy="696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indent="0">
                <a:buClr>
                  <a:srgbClr val="F6F3EC"/>
                </a:buClr>
                <a:buSzPct val="50000"/>
                <a:buNone/>
              </a:pPr>
              <a:r>
                <a:rPr lang="en-US" dirty="0">
                  <a:solidFill>
                    <a:schemeClr val="tx1"/>
                  </a:solidFill>
                  <a:latin typeface="Work Sans Medium" pitchFamily="2" charset="0"/>
                </a:rPr>
                <a:t>They want managers who </a:t>
              </a:r>
              <a:r>
                <a:rPr lang="en-US" dirty="0">
                  <a:solidFill>
                    <a:schemeClr val="tx1"/>
                  </a:solidFill>
                  <a:latin typeface="Work Sans ExtraBold" panose="00000900000000000000" pitchFamily="50" charset="0"/>
                </a:rPr>
                <a:t>guide, inspire and mentor</a:t>
              </a:r>
              <a:r>
                <a:rPr lang="en-US" dirty="0">
                  <a:solidFill>
                    <a:schemeClr val="tx1"/>
                  </a:solidFill>
                  <a:latin typeface="Work Sans Medium" pitchFamily="2" charset="0"/>
                </a:rPr>
                <a:t> – not just oversee daily tasks.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941AFC-7811-8CCE-73F1-620F6A0D608C}"/>
                </a:ext>
              </a:extLst>
            </p:cNvPr>
            <p:cNvSpPr/>
            <p:nvPr/>
          </p:nvSpPr>
          <p:spPr>
            <a:xfrm rot="5400000">
              <a:off x="381000" y="1524000"/>
              <a:ext cx="304800" cy="237396"/>
            </a:xfrm>
            <a:prstGeom prst="triangle">
              <a:avLst/>
            </a:prstGeom>
            <a:solidFill>
              <a:srgbClr val="B0DFE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C66FE0-2978-0BC0-EEAD-E3B9CF9F555B}"/>
              </a:ext>
            </a:extLst>
          </p:cNvPr>
          <p:cNvGrpSpPr/>
          <p:nvPr/>
        </p:nvGrpSpPr>
        <p:grpSpPr>
          <a:xfrm>
            <a:off x="414702" y="2052360"/>
            <a:ext cx="6062299" cy="808360"/>
            <a:chOff x="414702" y="2052360"/>
            <a:chExt cx="6062299" cy="808360"/>
          </a:xfrm>
        </p:grpSpPr>
        <p:sp>
          <p:nvSpPr>
            <p:cNvPr id="7" name="Google Shape;63;p13">
              <a:extLst>
                <a:ext uri="{FF2B5EF4-FFF2-40B4-BE49-F238E27FC236}">
                  <a16:creationId xmlns:a16="http://schemas.microsoft.com/office/drawing/2014/main" id="{D0747417-1B81-7E72-0B90-3903AE9E285A}"/>
                </a:ext>
              </a:extLst>
            </p:cNvPr>
            <p:cNvSpPr txBox="1">
              <a:spLocks/>
            </p:cNvSpPr>
            <p:nvPr/>
          </p:nvSpPr>
          <p:spPr>
            <a:xfrm>
              <a:off x="609600" y="2052360"/>
              <a:ext cx="5867401" cy="808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indent="0">
                <a:buClr>
                  <a:srgbClr val="F6F3EC"/>
                </a:buClr>
                <a:buSzPct val="50000"/>
                <a:buNone/>
              </a:pPr>
              <a:r>
                <a:rPr lang="en-US" dirty="0">
                  <a:solidFill>
                    <a:schemeClr val="tx1"/>
                  </a:solidFill>
                  <a:latin typeface="Work Sans Medium" pitchFamily="2" charset="0"/>
                </a:rPr>
                <a:t>They respond to </a:t>
              </a:r>
              <a:r>
                <a:rPr lang="en-US" dirty="0">
                  <a:solidFill>
                    <a:schemeClr val="tx1"/>
                  </a:solidFill>
                  <a:latin typeface="Work Sans ExtraBold" panose="00000900000000000000" pitchFamily="50" charset="0"/>
                </a:rPr>
                <a:t>timely, authentic feedback </a:t>
              </a:r>
              <a:r>
                <a:rPr lang="en-US" dirty="0">
                  <a:solidFill>
                    <a:schemeClr val="tx1"/>
                  </a:solidFill>
                  <a:latin typeface="Work Sans Medium" pitchFamily="2" charset="0"/>
                </a:rPr>
                <a:t>more than delayed annual judgments.</a:t>
              </a: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A259BD8-591C-95BF-2434-E663118BF02F}"/>
                </a:ext>
              </a:extLst>
            </p:cNvPr>
            <p:cNvSpPr/>
            <p:nvPr/>
          </p:nvSpPr>
          <p:spPr>
            <a:xfrm rot="5400000">
              <a:off x="381000" y="2307397"/>
              <a:ext cx="304800" cy="237396"/>
            </a:xfrm>
            <a:prstGeom prst="triangle">
              <a:avLst/>
            </a:prstGeom>
            <a:solidFill>
              <a:srgbClr val="F3E0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E72F7E-802C-9D7B-059F-6EDCB66C748C}"/>
              </a:ext>
            </a:extLst>
          </p:cNvPr>
          <p:cNvGrpSpPr/>
          <p:nvPr/>
        </p:nvGrpSpPr>
        <p:grpSpPr>
          <a:xfrm>
            <a:off x="414702" y="2904693"/>
            <a:ext cx="6062299" cy="622792"/>
            <a:chOff x="414702" y="2904693"/>
            <a:chExt cx="6062299" cy="622792"/>
          </a:xfrm>
        </p:grpSpPr>
        <p:sp>
          <p:nvSpPr>
            <p:cNvPr id="9" name="Google Shape;63;p13">
              <a:extLst>
                <a:ext uri="{FF2B5EF4-FFF2-40B4-BE49-F238E27FC236}">
                  <a16:creationId xmlns:a16="http://schemas.microsoft.com/office/drawing/2014/main" id="{1DA0EDA6-4CFB-C9B9-653E-6D05751A1DDD}"/>
                </a:ext>
              </a:extLst>
            </p:cNvPr>
            <p:cNvSpPr txBox="1">
              <a:spLocks/>
            </p:cNvSpPr>
            <p:nvPr/>
          </p:nvSpPr>
          <p:spPr>
            <a:xfrm>
              <a:off x="609600" y="2904693"/>
              <a:ext cx="5867401" cy="622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indent="0">
                <a:buClr>
                  <a:srgbClr val="F6F3EC"/>
                </a:buClr>
                <a:buSzPct val="50000"/>
                <a:buNone/>
              </a:pPr>
              <a:r>
                <a:rPr lang="en-US" dirty="0">
                  <a:solidFill>
                    <a:schemeClr val="tx1"/>
                  </a:solidFill>
                  <a:latin typeface="Work Sans Medium" pitchFamily="2" charset="0"/>
                </a:rPr>
                <a:t>They still want </a:t>
              </a:r>
              <a:r>
                <a:rPr lang="en-US" dirty="0">
                  <a:solidFill>
                    <a:schemeClr val="tx1"/>
                  </a:solidFill>
                  <a:latin typeface="Work Sans ExtraBold" panose="00000900000000000000" pitchFamily="50" charset="0"/>
                </a:rPr>
                <a:t>human connection</a:t>
              </a:r>
              <a:r>
                <a:rPr lang="en-US" dirty="0">
                  <a:solidFill>
                    <a:schemeClr val="tx1"/>
                  </a:solidFill>
                  <a:latin typeface="Work Sans Medium" pitchFamily="2" charset="0"/>
                </a:rPr>
                <a:t>:  visibility, belonging, and real coaching.</a:t>
              </a:r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BBC49CCA-0955-44D9-9E68-54D3C77DDAEB}"/>
                </a:ext>
              </a:extLst>
            </p:cNvPr>
            <p:cNvSpPr/>
            <p:nvPr/>
          </p:nvSpPr>
          <p:spPr>
            <a:xfrm rot="5400000">
              <a:off x="381000" y="3034517"/>
              <a:ext cx="304800" cy="237396"/>
            </a:xfrm>
            <a:prstGeom prst="triangle">
              <a:avLst/>
            </a:prstGeom>
            <a:solidFill>
              <a:srgbClr val="D6E9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CDD1A5-F030-C617-4251-FB1D19379395}"/>
              </a:ext>
            </a:extLst>
          </p:cNvPr>
          <p:cNvGrpSpPr/>
          <p:nvPr/>
        </p:nvGrpSpPr>
        <p:grpSpPr>
          <a:xfrm>
            <a:off x="414702" y="3571458"/>
            <a:ext cx="6062299" cy="770755"/>
            <a:chOff x="414702" y="3571458"/>
            <a:chExt cx="6062299" cy="770755"/>
          </a:xfrm>
        </p:grpSpPr>
        <p:sp>
          <p:nvSpPr>
            <p:cNvPr id="10" name="Google Shape;63;p13">
              <a:extLst>
                <a:ext uri="{FF2B5EF4-FFF2-40B4-BE49-F238E27FC236}">
                  <a16:creationId xmlns:a16="http://schemas.microsoft.com/office/drawing/2014/main" id="{77162DF4-F80F-637C-10A9-E87D63C3E7B3}"/>
                </a:ext>
              </a:extLst>
            </p:cNvPr>
            <p:cNvSpPr txBox="1">
              <a:spLocks/>
            </p:cNvSpPr>
            <p:nvPr/>
          </p:nvSpPr>
          <p:spPr>
            <a:xfrm>
              <a:off x="609600" y="3571458"/>
              <a:ext cx="5867401" cy="770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indent="0">
                <a:buClr>
                  <a:srgbClr val="F6F3EC"/>
                </a:buClr>
                <a:buSzPct val="50000"/>
                <a:buNone/>
              </a:pPr>
              <a:r>
                <a:rPr lang="en-US" dirty="0">
                  <a:solidFill>
                    <a:schemeClr val="tx1"/>
                  </a:solidFill>
                  <a:latin typeface="Work Sans ExtraBold" panose="00000900000000000000" pitchFamily="50" charset="0"/>
                </a:rPr>
                <a:t>Well-being matters</a:t>
              </a:r>
              <a:r>
                <a:rPr lang="en-US" dirty="0">
                  <a:solidFill>
                    <a:schemeClr val="tx1"/>
                  </a:solidFill>
                  <a:latin typeface="Work Sans Medium" pitchFamily="2" charset="0"/>
                </a:rPr>
                <a:t>.  Stress, clarity, and feeling cared about all shape whether they stay.</a:t>
              </a: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4BFCBF0-98F2-AAE3-132C-84BCE82BFB80}"/>
                </a:ext>
              </a:extLst>
            </p:cNvPr>
            <p:cNvSpPr/>
            <p:nvPr/>
          </p:nvSpPr>
          <p:spPr>
            <a:xfrm rot="5400000">
              <a:off x="381000" y="3754882"/>
              <a:ext cx="304800" cy="237396"/>
            </a:xfrm>
            <a:prstGeom prst="triangle">
              <a:avLst/>
            </a:prstGeom>
            <a:solidFill>
              <a:srgbClr val="E6DD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A09FD4-7CD9-713D-4E11-DC91B49D9751}"/>
              </a:ext>
            </a:extLst>
          </p:cNvPr>
          <p:cNvGrpSpPr/>
          <p:nvPr/>
        </p:nvGrpSpPr>
        <p:grpSpPr>
          <a:xfrm>
            <a:off x="414702" y="4386186"/>
            <a:ext cx="6062299" cy="770755"/>
            <a:chOff x="414702" y="4386186"/>
            <a:chExt cx="6062299" cy="770755"/>
          </a:xfrm>
        </p:grpSpPr>
        <p:sp>
          <p:nvSpPr>
            <p:cNvPr id="11" name="Google Shape;63;p13">
              <a:extLst>
                <a:ext uri="{FF2B5EF4-FFF2-40B4-BE49-F238E27FC236}">
                  <a16:creationId xmlns:a16="http://schemas.microsoft.com/office/drawing/2014/main" id="{8321F936-6CFA-3DC6-1124-B47182BEA1E5}"/>
                </a:ext>
              </a:extLst>
            </p:cNvPr>
            <p:cNvSpPr txBox="1">
              <a:spLocks/>
            </p:cNvSpPr>
            <p:nvPr/>
          </p:nvSpPr>
          <p:spPr>
            <a:xfrm>
              <a:off x="609600" y="4386186"/>
              <a:ext cx="5867401" cy="770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indent="0">
                <a:buClr>
                  <a:srgbClr val="F6F3EC"/>
                </a:buClr>
                <a:buSzPct val="50000"/>
                <a:buNone/>
              </a:pPr>
              <a:r>
                <a:rPr lang="en-US" dirty="0">
                  <a:solidFill>
                    <a:schemeClr val="tx1"/>
                  </a:solidFill>
                  <a:latin typeface="Work Sans Medium" pitchFamily="2" charset="0"/>
                </a:rPr>
                <a:t>Work is </a:t>
              </a:r>
              <a:r>
                <a:rPr lang="en-US" dirty="0">
                  <a:solidFill>
                    <a:schemeClr val="tx1"/>
                  </a:solidFill>
                  <a:latin typeface="Work Sans ExtraBold" panose="00000900000000000000" pitchFamily="50" charset="0"/>
                </a:rPr>
                <a:t>part of life</a:t>
              </a:r>
              <a:r>
                <a:rPr lang="en-US" dirty="0">
                  <a:solidFill>
                    <a:schemeClr val="tx1"/>
                  </a:solidFill>
                  <a:latin typeface="Work Sans Medium" pitchFamily="2" charset="0"/>
                </a:rPr>
                <a:t>, not the whole of life – so loyalty must be earned through experience.</a:t>
              </a: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46B51E1-87E3-2B34-12F3-5EA5109975D8}"/>
                </a:ext>
              </a:extLst>
            </p:cNvPr>
            <p:cNvSpPr/>
            <p:nvPr/>
          </p:nvSpPr>
          <p:spPr>
            <a:xfrm rot="5400000">
              <a:off x="381000" y="4553721"/>
              <a:ext cx="304800" cy="237396"/>
            </a:xfrm>
            <a:prstGeom prst="triangle">
              <a:avLst/>
            </a:prstGeom>
            <a:solidFill>
              <a:srgbClr val="B0DFE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01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198396E-6056-9826-A97A-CBF30DBD41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98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1F691-7AF3-41CD-1C47-8715F1D3F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B224D1-BDFB-E217-FE4D-67F1E0D97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4" r="16250" b="11735"/>
          <a:stretch>
            <a:fillRect/>
          </a:stretch>
        </p:blipFill>
        <p:spPr>
          <a:xfrm>
            <a:off x="3985" y="0"/>
            <a:ext cx="12344400" cy="6947998"/>
          </a:xfrm>
          <a:prstGeom prst="rect">
            <a:avLst/>
          </a:prstGeom>
        </p:spPr>
      </p:pic>
      <p:sp>
        <p:nvSpPr>
          <p:cNvPr id="5" name="Google Shape;18;p3">
            <a:extLst>
              <a:ext uri="{FF2B5EF4-FFF2-40B4-BE49-F238E27FC236}">
                <a16:creationId xmlns:a16="http://schemas.microsoft.com/office/drawing/2014/main" id="{5998BF41-85AA-FE49-BB1F-049C802F926F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1460163" y="6332538"/>
            <a:ext cx="731837" cy="52546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30</a:t>
            </a:fld>
            <a:endParaRPr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C2EB67-7669-DB8F-960E-D739BBA3E5E9}"/>
              </a:ext>
            </a:extLst>
          </p:cNvPr>
          <p:cNvSpPr/>
          <p:nvPr/>
        </p:nvSpPr>
        <p:spPr>
          <a:xfrm>
            <a:off x="-49653" y="-3958"/>
            <a:ext cx="12398038" cy="6951956"/>
          </a:xfrm>
          <a:prstGeom prst="rect">
            <a:avLst/>
          </a:prstGeom>
          <a:solidFill>
            <a:srgbClr val="24333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63;p13">
            <a:extLst>
              <a:ext uri="{FF2B5EF4-FFF2-40B4-BE49-F238E27FC236}">
                <a16:creationId xmlns:a16="http://schemas.microsoft.com/office/drawing/2014/main" id="{EA895721-EA6B-086E-BF4C-3606845321E4}"/>
              </a:ext>
            </a:extLst>
          </p:cNvPr>
          <p:cNvSpPr txBox="1">
            <a:spLocks/>
          </p:cNvSpPr>
          <p:nvPr/>
        </p:nvSpPr>
        <p:spPr>
          <a:xfrm>
            <a:off x="-19766" y="457200"/>
            <a:ext cx="906779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rgbClr val="F6F3EC"/>
                </a:solidFill>
                <a:latin typeface="Work Sans Medium" panose="00000600000000000000" pitchFamily="50" charset="0"/>
              </a:rPr>
              <a:t>  “</a:t>
            </a:r>
            <a:r>
              <a:rPr lang="en-US" sz="3200" dirty="0">
                <a:solidFill>
                  <a:srgbClr val="F6F3EC"/>
                </a:solidFill>
                <a:latin typeface="Work Sans Medium" panose="00000600000000000000" pitchFamily="50" charset="0"/>
              </a:rPr>
              <a:t>They don’t want to work.”</a:t>
            </a:r>
            <a:endParaRPr lang="en-US" sz="3200" dirty="0">
              <a:solidFill>
                <a:srgbClr val="F6F3EC"/>
              </a:solidFill>
              <a:latin typeface="Work Sans ExtraBold" panose="00000900000000000000" pitchFamily="50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8319D2-FBC7-93F9-E81E-FCE07A0449B0}"/>
              </a:ext>
            </a:extLst>
          </p:cNvPr>
          <p:cNvGrpSpPr/>
          <p:nvPr/>
        </p:nvGrpSpPr>
        <p:grpSpPr>
          <a:xfrm>
            <a:off x="1752600" y="4323821"/>
            <a:ext cx="10595785" cy="1622775"/>
            <a:chOff x="1752600" y="4323821"/>
            <a:chExt cx="10595785" cy="16227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DC4EA30-8ADF-1DAC-6479-4DCD9CB3C4D4}"/>
                </a:ext>
              </a:extLst>
            </p:cNvPr>
            <p:cNvSpPr/>
            <p:nvPr/>
          </p:nvSpPr>
          <p:spPr>
            <a:xfrm>
              <a:off x="1752600" y="4360583"/>
              <a:ext cx="10595785" cy="1586013"/>
            </a:xfrm>
            <a:prstGeom prst="rect">
              <a:avLst/>
            </a:prstGeom>
            <a:solidFill>
              <a:srgbClr val="2433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itle 10">
              <a:extLst>
                <a:ext uri="{FF2B5EF4-FFF2-40B4-BE49-F238E27FC236}">
                  <a16:creationId xmlns:a16="http://schemas.microsoft.com/office/drawing/2014/main" id="{F8BAE46B-CC6C-9465-5ED7-BB44AB57C069}"/>
                </a:ext>
              </a:extLst>
            </p:cNvPr>
            <p:cNvSpPr txBox="1">
              <a:spLocks/>
            </p:cNvSpPr>
            <p:nvPr/>
          </p:nvSpPr>
          <p:spPr>
            <a:xfrm>
              <a:off x="2000458" y="5063565"/>
              <a:ext cx="9996950" cy="70298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3600" dirty="0">
                  <a:solidFill>
                    <a:srgbClr val="B0DFE2"/>
                  </a:solidFill>
                  <a:latin typeface="Work Sans Medium" panose="00000600000000000000" pitchFamily="50" charset="0"/>
                </a:rPr>
                <a:t>“WE DON’T WANT TO WORK </a:t>
              </a:r>
              <a:r>
                <a:rPr lang="en-US" sz="3600" dirty="0">
                  <a:solidFill>
                    <a:srgbClr val="B0DFE2"/>
                  </a:solidFill>
                  <a:latin typeface="Work Sans ExtraBold" panose="00000900000000000000" pitchFamily="50" charset="0"/>
                </a:rPr>
                <a:t>LIKE THAT.”</a:t>
              </a:r>
            </a:p>
          </p:txBody>
        </p:sp>
        <p:sp>
          <p:nvSpPr>
            <p:cNvPr id="3" name="Google Shape;63;p13">
              <a:extLst>
                <a:ext uri="{FF2B5EF4-FFF2-40B4-BE49-F238E27FC236}">
                  <a16:creationId xmlns:a16="http://schemas.microsoft.com/office/drawing/2014/main" id="{DBF69DF6-BEF7-F692-4CB1-25B2031DAD86}"/>
                </a:ext>
              </a:extLst>
            </p:cNvPr>
            <p:cNvSpPr txBox="1">
              <a:spLocks/>
            </p:cNvSpPr>
            <p:nvPr/>
          </p:nvSpPr>
          <p:spPr>
            <a:xfrm>
              <a:off x="1905000" y="4323821"/>
              <a:ext cx="9067799" cy="7427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800"/>
                <a:buFont typeface="Work Sans"/>
                <a:buChar char="●"/>
                <a:defRPr sz="18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243337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indent="0">
                <a:buNone/>
              </a:pPr>
              <a:r>
                <a:rPr lang="en-US" sz="4800" dirty="0">
                  <a:solidFill>
                    <a:srgbClr val="F6F3EC"/>
                  </a:solidFill>
                  <a:latin typeface="Work Sans Medium" panose="00000600000000000000" pitchFamily="50" charset="0"/>
                </a:rPr>
                <a:t>  </a:t>
              </a:r>
              <a:r>
                <a:rPr lang="en-US" sz="2400" dirty="0">
                  <a:solidFill>
                    <a:srgbClr val="F6F3EC"/>
                  </a:solidFill>
                  <a:latin typeface="Work Sans Medium" panose="00000600000000000000" pitchFamily="50" charset="0"/>
                </a:rPr>
                <a:t>What Gen Z is often saying instead:</a:t>
              </a:r>
              <a:endParaRPr lang="en-US" sz="2400" dirty="0">
                <a:solidFill>
                  <a:srgbClr val="F6F3EC"/>
                </a:solidFill>
                <a:latin typeface="Work Sans ExtraBold" panose="00000900000000000000" pitchFamily="50" charset="0"/>
              </a:endParaRPr>
            </a:p>
          </p:txBody>
        </p:sp>
      </p:grpSp>
      <p:sp>
        <p:nvSpPr>
          <p:cNvPr id="10" name="Title 10">
            <a:extLst>
              <a:ext uri="{FF2B5EF4-FFF2-40B4-BE49-F238E27FC236}">
                <a16:creationId xmlns:a16="http://schemas.microsoft.com/office/drawing/2014/main" id="{541F5A70-2E6B-B120-6CCB-3AA8D5298AB0}"/>
              </a:ext>
            </a:extLst>
          </p:cNvPr>
          <p:cNvSpPr txBox="1">
            <a:spLocks/>
          </p:cNvSpPr>
          <p:nvPr/>
        </p:nvSpPr>
        <p:spPr>
          <a:xfrm>
            <a:off x="381000" y="31750"/>
            <a:ext cx="10668000" cy="132556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600" dirty="0">
                <a:solidFill>
                  <a:srgbClr val="F6F3EC"/>
                </a:solidFill>
                <a:latin typeface="Paralucent Bold" pitchFamily="50" charset="0"/>
              </a:rPr>
              <a:t>The Tension Hospitality Leaders Feel</a:t>
            </a:r>
          </a:p>
        </p:txBody>
      </p:sp>
    </p:spTree>
    <p:extLst>
      <p:ext uri="{BB962C8B-B14F-4D97-AF65-F5344CB8AC3E}">
        <p14:creationId xmlns:p14="http://schemas.microsoft.com/office/powerpoint/2010/main" val="158450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617F4-DA1D-F522-6CCA-271212E3E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598715-EE67-0FC2-2A0A-629E35C9A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373086"/>
            <a:ext cx="11360800" cy="2135200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sz="6600" dirty="0">
                <a:solidFill>
                  <a:srgbClr val="F6F3EC"/>
                </a:solidFill>
              </a:rPr>
              <a:t>Five Leadership Shifts</a:t>
            </a:r>
            <a:br>
              <a:rPr lang="en-US" sz="6600" dirty="0">
                <a:solidFill>
                  <a:srgbClr val="F6F3EC"/>
                </a:solidFill>
              </a:rPr>
            </a:br>
            <a:r>
              <a:rPr lang="en-US" sz="6600" dirty="0">
                <a:solidFill>
                  <a:srgbClr val="F6F3EC"/>
                </a:solidFill>
              </a:rPr>
              <a:t>for Gen Z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0986725-B47D-A507-D2B2-F58D3FD5C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016" y="4922015"/>
            <a:ext cx="11360800" cy="1206567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solidFill>
                  <a:srgbClr val="B0DFE2"/>
                </a:solidFill>
                <a:latin typeface="Work Sans SemiBold" panose="00000700000000000000" pitchFamily="50" charset="0"/>
              </a:rPr>
              <a:t>HOW HOSPITALITY CAN ATTRACT, DEVELOP, AND RETAIN</a:t>
            </a:r>
          </a:p>
          <a:p>
            <a:pPr algn="ctr"/>
            <a:r>
              <a:rPr lang="en-US" sz="2200" dirty="0">
                <a:solidFill>
                  <a:srgbClr val="B0DFE2"/>
                </a:solidFill>
                <a:latin typeface="Work Sans SemiBold" panose="00000700000000000000" pitchFamily="50" charset="0"/>
              </a:rPr>
              <a:t>DIGITAL-NATIVE TALENT</a:t>
            </a:r>
          </a:p>
        </p:txBody>
      </p:sp>
      <p:sp>
        <p:nvSpPr>
          <p:cNvPr id="6" name="Google Shape;28;p5">
            <a:extLst>
              <a:ext uri="{FF2B5EF4-FFF2-40B4-BE49-F238E27FC236}">
                <a16:creationId xmlns:a16="http://schemas.microsoft.com/office/drawing/2014/main" id="{70CF14CA-012F-FEA9-9E02-D9C8D578DB1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6816F7B-F1D9-456B-87AC-A88AA06B8AC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A2220-565F-7AA6-B84B-DCDCE03EB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98" y="1021586"/>
            <a:ext cx="990603" cy="93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97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FFA3B-82BC-B167-F76C-7D48665CE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;p3">
            <a:extLst>
              <a:ext uri="{FF2B5EF4-FFF2-40B4-BE49-F238E27FC236}">
                <a16:creationId xmlns:a16="http://schemas.microsoft.com/office/drawing/2014/main" id="{2D7D1956-F3E8-2619-E414-0994C78D5726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32</a:t>
            </a:fld>
            <a:endParaRPr dirty="0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6F2A414F-2ECC-3679-1ACF-9C906F050DF9}"/>
              </a:ext>
            </a:extLst>
          </p:cNvPr>
          <p:cNvSpPr txBox="1">
            <a:spLocks/>
          </p:cNvSpPr>
          <p:nvPr/>
        </p:nvSpPr>
        <p:spPr>
          <a:xfrm>
            <a:off x="1143000" y="109929"/>
            <a:ext cx="11049000" cy="132556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dirty="0">
                <a:solidFill>
                  <a:srgbClr val="243337"/>
                </a:solidFill>
                <a:latin typeface="Paralucent Bold" pitchFamily="50" charset="0"/>
              </a:rPr>
              <a:t>Shift  |  From control to flexibility with accountability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1728555-13A7-A05F-10C2-F2534FA33BAF}"/>
              </a:ext>
            </a:extLst>
          </p:cNvPr>
          <p:cNvSpPr txBox="1">
            <a:spLocks/>
          </p:cNvSpPr>
          <p:nvPr/>
        </p:nvSpPr>
        <p:spPr>
          <a:xfrm>
            <a:off x="3429000" y="1973557"/>
            <a:ext cx="4630706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Post schedules earlier so people can plan their lives.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Google Shape;63;p13">
            <a:extLst>
              <a:ext uri="{FF2B5EF4-FFF2-40B4-BE49-F238E27FC236}">
                <a16:creationId xmlns:a16="http://schemas.microsoft.com/office/drawing/2014/main" id="{BE8F0EDF-AA20-35FB-5A90-679FB15195CC}"/>
              </a:ext>
            </a:extLst>
          </p:cNvPr>
          <p:cNvSpPr txBox="1">
            <a:spLocks/>
          </p:cNvSpPr>
          <p:nvPr/>
        </p:nvSpPr>
        <p:spPr>
          <a:xfrm>
            <a:off x="441904" y="1973557"/>
            <a:ext cx="2669596" cy="3782418"/>
          </a:xfrm>
          <a:prstGeom prst="rect">
            <a:avLst/>
          </a:prstGeom>
          <a:solidFill>
            <a:srgbClr val="EE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3337"/>
                </a:solidFill>
                <a:effectLst/>
                <a:uLnTx/>
                <a:uFillTx/>
                <a:latin typeface="Paralucent Medium" pitchFamily="2" charset="77"/>
                <a:sym typeface="Work Sans"/>
              </a:rPr>
              <a:t>Flexibility in hospitality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3337"/>
                </a:solidFill>
                <a:effectLst/>
                <a:uLnTx/>
                <a:uFillTx/>
                <a:latin typeface="Paralucent Medium" pitchFamily="2" charset="77"/>
                <a:sym typeface="Work Sans"/>
              </a:rPr>
              <a:t>rarely means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3337"/>
                </a:solidFill>
                <a:effectLst/>
                <a:uLnTx/>
                <a:uFillTx/>
                <a:latin typeface="Paralucent Medium" pitchFamily="2" charset="77"/>
                <a:sym typeface="Work Sans"/>
              </a:rPr>
              <a:t>“work from home.”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None/>
              <a:tabLst/>
              <a:defRPr/>
            </a:pPr>
            <a:endParaRPr lang="en-US" sz="2000" dirty="0">
              <a:latin typeface="Paralucent Medium" pitchFamily="2" charset="7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3337"/>
                </a:solidFill>
                <a:effectLst/>
                <a:uLnTx/>
                <a:uFillTx/>
                <a:latin typeface="Paralucent Medium" pitchFamily="2" charset="77"/>
                <a:sym typeface="Work Sans"/>
              </a:rPr>
              <a:t>It means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3337"/>
                </a:solidFill>
                <a:effectLst/>
                <a:uLnTx/>
                <a:uFillTx/>
                <a:latin typeface="Paralucent Medium" pitchFamily="2" charset="77"/>
                <a:sym typeface="Work Sans"/>
              </a:rPr>
              <a:t>more control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3337"/>
                </a:solidFill>
                <a:effectLst/>
                <a:uLnTx/>
                <a:uFillTx/>
                <a:latin typeface="Paralucent Medium" pitchFamily="2" charset="77"/>
                <a:sym typeface="Work Sans"/>
              </a:rPr>
              <a:t>over time.</a:t>
            </a: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942699F3-1C15-704B-BD83-772FE9BAF0F0}"/>
              </a:ext>
            </a:extLst>
          </p:cNvPr>
          <p:cNvSpPr txBox="1">
            <a:spLocks/>
          </p:cNvSpPr>
          <p:nvPr/>
        </p:nvSpPr>
        <p:spPr>
          <a:xfrm>
            <a:off x="1181100" y="1213026"/>
            <a:ext cx="7524750" cy="444932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000" spc="150" dirty="0">
                <a:solidFill>
                  <a:srgbClr val="243337"/>
                </a:solidFill>
                <a:latin typeface="Work Sans ExtraBold" panose="00000900000000000000" pitchFamily="50" charset="0"/>
              </a:rPr>
              <a:t>SCHEDULING IS LEADERSHIP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155E33-5D8B-4A77-FE61-8FF6E6B7CF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033"/>
            <a:ext cx="1014229" cy="1027358"/>
          </a:xfrm>
          <a:prstGeom prst="rect">
            <a:avLst/>
          </a:prstGeom>
        </p:spPr>
      </p:pic>
      <p:sp>
        <p:nvSpPr>
          <p:cNvPr id="6" name="Title 10">
            <a:extLst>
              <a:ext uri="{FF2B5EF4-FFF2-40B4-BE49-F238E27FC236}">
                <a16:creationId xmlns:a16="http://schemas.microsoft.com/office/drawing/2014/main" id="{F39DAB91-3A59-8F59-6243-43CD9CEF7B58}"/>
              </a:ext>
            </a:extLst>
          </p:cNvPr>
          <p:cNvSpPr txBox="1">
            <a:spLocks/>
          </p:cNvSpPr>
          <p:nvPr/>
        </p:nvSpPr>
        <p:spPr>
          <a:xfrm>
            <a:off x="552450" y="460903"/>
            <a:ext cx="457200" cy="623617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dirty="0">
                <a:solidFill>
                  <a:srgbClr val="243337"/>
                </a:solidFill>
                <a:latin typeface="Paralucent Bold" pitchFamily="50" charset="0"/>
              </a:rPr>
              <a:t>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7292DA-A89F-0C1C-6D50-BA0C2689E470}"/>
              </a:ext>
            </a:extLst>
          </p:cNvPr>
          <p:cNvSpPr txBox="1">
            <a:spLocks/>
          </p:cNvSpPr>
          <p:nvPr/>
        </p:nvSpPr>
        <p:spPr>
          <a:xfrm>
            <a:off x="3463147" y="3031163"/>
            <a:ext cx="4630706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Use transparent shift-wrap rules instead of formal exceptions.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80D777-07F7-27EE-1E05-77DDD751DEA8}"/>
              </a:ext>
            </a:extLst>
          </p:cNvPr>
          <p:cNvSpPr txBox="1">
            <a:spLocks/>
          </p:cNvSpPr>
          <p:nvPr/>
        </p:nvSpPr>
        <p:spPr>
          <a:xfrm>
            <a:off x="3463147" y="4088769"/>
            <a:ext cx="4630706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Clarify standards and outcomes so flexibility does not feel like chaos.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BE83705-D5C6-A3AE-64E3-A5C4EE8AE72A}"/>
              </a:ext>
            </a:extLst>
          </p:cNvPr>
          <p:cNvSpPr txBox="1">
            <a:spLocks/>
          </p:cNvSpPr>
          <p:nvPr/>
        </p:nvSpPr>
        <p:spPr>
          <a:xfrm>
            <a:off x="3435350" y="5146375"/>
            <a:ext cx="51054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Respect recovery time – sustainable energy is a performance issue.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D98EC41-387A-293A-C469-FE09BF79D9C5}"/>
              </a:ext>
            </a:extLst>
          </p:cNvPr>
          <p:cNvGrpSpPr/>
          <p:nvPr/>
        </p:nvGrpSpPr>
        <p:grpSpPr>
          <a:xfrm>
            <a:off x="8782049" y="1525465"/>
            <a:ext cx="3409951" cy="4468790"/>
            <a:chOff x="8782049" y="1525465"/>
            <a:chExt cx="3409951" cy="446879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7C461D2-4471-12C4-43A6-CE10B083FCEB}"/>
                </a:ext>
              </a:extLst>
            </p:cNvPr>
            <p:cNvSpPr/>
            <p:nvPr/>
          </p:nvSpPr>
          <p:spPr>
            <a:xfrm>
              <a:off x="8782049" y="1525465"/>
              <a:ext cx="3409951" cy="4418136"/>
            </a:xfrm>
            <a:prstGeom prst="rect">
              <a:avLst/>
            </a:prstGeom>
            <a:solidFill>
              <a:srgbClr val="B0DFE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6F3E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70F4A1BF-F88B-9639-376E-0350A53BBD00}"/>
                </a:ext>
              </a:extLst>
            </p:cNvPr>
            <p:cNvSpPr txBox="1">
              <a:spLocks/>
            </p:cNvSpPr>
            <p:nvPr/>
          </p:nvSpPr>
          <p:spPr>
            <a:xfrm>
              <a:off x="9219149" y="2593639"/>
              <a:ext cx="2509808" cy="2423751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Flexibility is not about lowering the bar.  It is about giving people more control over how they meet the bar.</a:t>
              </a:r>
              <a:endPara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F0DFFB-83E9-DA8D-41A9-C18D48B633BF}"/>
                </a:ext>
              </a:extLst>
            </p:cNvPr>
            <p:cNvSpPr/>
            <p:nvPr/>
          </p:nvSpPr>
          <p:spPr>
            <a:xfrm>
              <a:off x="9086849" y="1828433"/>
              <a:ext cx="2819400" cy="3787111"/>
            </a:xfrm>
            <a:prstGeom prst="rect">
              <a:avLst/>
            </a:prstGeom>
            <a:noFill/>
            <a:ln w="9525">
              <a:solidFill>
                <a:srgbClr val="2433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4" name="Title 10">
              <a:extLst>
                <a:ext uri="{FF2B5EF4-FFF2-40B4-BE49-F238E27FC236}">
                  <a16:creationId xmlns:a16="http://schemas.microsoft.com/office/drawing/2014/main" id="{0B7E68EC-74B3-6863-5371-87DD314AC69F}"/>
                </a:ext>
              </a:extLst>
            </p:cNvPr>
            <p:cNvSpPr txBox="1">
              <a:spLocks/>
            </p:cNvSpPr>
            <p:nvPr/>
          </p:nvSpPr>
          <p:spPr>
            <a:xfrm>
              <a:off x="9077324" y="1940449"/>
              <a:ext cx="2819400" cy="44225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1400" spc="500" dirty="0">
                  <a:solidFill>
                    <a:srgbClr val="243337"/>
                  </a:solidFill>
                  <a:latin typeface="Work Sans Medium" panose="00000600000000000000" pitchFamily="50" charset="0"/>
                </a:rPr>
                <a:t>LEADERSHIP LINE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C1099C-03FF-9817-30A3-1774331F4FC7}"/>
                </a:ext>
              </a:extLst>
            </p:cNvPr>
            <p:cNvSpPr/>
            <p:nvPr/>
          </p:nvSpPr>
          <p:spPr>
            <a:xfrm>
              <a:off x="11515725" y="5273106"/>
              <a:ext cx="533400" cy="454453"/>
            </a:xfrm>
            <a:prstGeom prst="rect">
              <a:avLst/>
            </a:prstGeom>
            <a:solidFill>
              <a:srgbClr val="B0DFE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087BAE-E70D-52E7-4C64-98D6305D2261}"/>
                </a:ext>
              </a:extLst>
            </p:cNvPr>
            <p:cNvSpPr txBox="1"/>
            <p:nvPr/>
          </p:nvSpPr>
          <p:spPr>
            <a:xfrm rot="10800000">
              <a:off x="11309348" y="4670816"/>
              <a:ext cx="838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atin typeface="Aptos SemiBold" panose="020F0502020204030204" pitchFamily="34" charset="0"/>
                  <a:cs typeface="Arial" panose="020B0604020202020204" pitchFamily="34" charset="0"/>
                </a:rPr>
                <a:t>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392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876B8-7EEF-84B3-3A69-0930B5B66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;p3">
            <a:extLst>
              <a:ext uri="{FF2B5EF4-FFF2-40B4-BE49-F238E27FC236}">
                <a16:creationId xmlns:a16="http://schemas.microsoft.com/office/drawing/2014/main" id="{B28A8580-09A6-C966-280F-0A56D7165D85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33</a:t>
            </a:fld>
            <a:endParaRPr dirty="0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20ED4D-71C9-8A58-C583-1EB1199DD52C}"/>
              </a:ext>
            </a:extLst>
          </p:cNvPr>
          <p:cNvSpPr txBox="1">
            <a:spLocks/>
          </p:cNvSpPr>
          <p:nvPr/>
        </p:nvSpPr>
        <p:spPr>
          <a:xfrm>
            <a:off x="1143000" y="109929"/>
            <a:ext cx="11049000" cy="132556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dirty="0">
                <a:solidFill>
                  <a:srgbClr val="243337"/>
                </a:solidFill>
                <a:latin typeface="Paralucent Bold" pitchFamily="50" charset="0"/>
              </a:rPr>
              <a:t>Shift  |  From telling to coaching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0CA0896-2F60-9CBE-2900-DB55A6DE97BD}"/>
              </a:ext>
            </a:extLst>
          </p:cNvPr>
          <p:cNvSpPr txBox="1">
            <a:spLocks/>
          </p:cNvSpPr>
          <p:nvPr/>
        </p:nvSpPr>
        <p:spPr>
          <a:xfrm>
            <a:off x="3429000" y="1973557"/>
            <a:ext cx="4630706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Brief daily check-ins, not just corrective conversations.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Google Shape;63;p13">
            <a:extLst>
              <a:ext uri="{FF2B5EF4-FFF2-40B4-BE49-F238E27FC236}">
                <a16:creationId xmlns:a16="http://schemas.microsoft.com/office/drawing/2014/main" id="{FA71EA99-F12C-7C6C-BADF-5EDBD98AC567}"/>
              </a:ext>
            </a:extLst>
          </p:cNvPr>
          <p:cNvSpPr txBox="1">
            <a:spLocks/>
          </p:cNvSpPr>
          <p:nvPr/>
        </p:nvSpPr>
        <p:spPr>
          <a:xfrm>
            <a:off x="441904" y="1973557"/>
            <a:ext cx="2669596" cy="3782418"/>
          </a:xfrm>
          <a:prstGeom prst="rect">
            <a:avLst/>
          </a:prstGeom>
          <a:solidFill>
            <a:srgbClr val="EE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3337"/>
                </a:solidFill>
                <a:effectLst/>
                <a:uLnTx/>
                <a:uFillTx/>
                <a:latin typeface="Paralucent Medium" pitchFamily="2" charset="77"/>
                <a:sym typeface="Work Sans"/>
              </a:rPr>
              <a:t>Coaching looks like</a:t>
            </a:r>
            <a:r>
              <a:rPr lang="en-US" sz="2000" dirty="0">
                <a:latin typeface="Paralucent Medium" pitchFamily="2" charset="77"/>
              </a:rPr>
              <a:t>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43337"/>
              </a:solidFill>
              <a:effectLst/>
              <a:uLnTx/>
              <a:uFillTx/>
              <a:latin typeface="Paralucent Medium" pitchFamily="2" charset="77"/>
              <a:sym typeface="Work Sans"/>
            </a:endParaRP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E8AA7D19-C897-51AF-C2D0-B19D78E675B6}"/>
              </a:ext>
            </a:extLst>
          </p:cNvPr>
          <p:cNvSpPr txBox="1">
            <a:spLocks/>
          </p:cNvSpPr>
          <p:nvPr/>
        </p:nvSpPr>
        <p:spPr>
          <a:xfrm>
            <a:off x="1181100" y="1213026"/>
            <a:ext cx="7524750" cy="444932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000" spc="150" dirty="0">
                <a:solidFill>
                  <a:srgbClr val="243337"/>
                </a:solidFill>
                <a:latin typeface="Work Sans ExtraBold" panose="00000900000000000000" pitchFamily="50" charset="0"/>
              </a:rPr>
              <a:t>MANAGER QUALITY MATTERS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88B6E-63C2-C0F3-1E63-9EA1C38AF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033"/>
            <a:ext cx="1014229" cy="1027358"/>
          </a:xfrm>
          <a:prstGeom prst="rect">
            <a:avLst/>
          </a:prstGeom>
        </p:spPr>
      </p:pic>
      <p:sp>
        <p:nvSpPr>
          <p:cNvPr id="6" name="Title 10">
            <a:extLst>
              <a:ext uri="{FF2B5EF4-FFF2-40B4-BE49-F238E27FC236}">
                <a16:creationId xmlns:a16="http://schemas.microsoft.com/office/drawing/2014/main" id="{700BE24A-157E-CDCF-52B4-3DAAB87196A4}"/>
              </a:ext>
            </a:extLst>
          </p:cNvPr>
          <p:cNvSpPr txBox="1">
            <a:spLocks/>
          </p:cNvSpPr>
          <p:nvPr/>
        </p:nvSpPr>
        <p:spPr>
          <a:xfrm>
            <a:off x="495300" y="451861"/>
            <a:ext cx="457200" cy="623617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dirty="0">
                <a:solidFill>
                  <a:srgbClr val="243337"/>
                </a:solidFill>
                <a:latin typeface="Paralucent Bold" pitchFamily="50" charset="0"/>
              </a:rPr>
              <a:t>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6A7B2D-75F5-166B-AE6A-839290A36AC9}"/>
              </a:ext>
            </a:extLst>
          </p:cNvPr>
          <p:cNvSpPr txBox="1">
            <a:spLocks/>
          </p:cNvSpPr>
          <p:nvPr/>
        </p:nvSpPr>
        <p:spPr>
          <a:xfrm>
            <a:off x="3429000" y="2752640"/>
            <a:ext cx="4630706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Real-time feedback that is specific and useful.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EC2AEB-AE86-2AA1-4FDC-436F5CC417FC}"/>
              </a:ext>
            </a:extLst>
          </p:cNvPr>
          <p:cNvSpPr txBox="1">
            <a:spLocks/>
          </p:cNvSpPr>
          <p:nvPr/>
        </p:nvSpPr>
        <p:spPr>
          <a:xfrm>
            <a:off x="3429000" y="3531723"/>
            <a:ext cx="4630706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Recognition when people handle a guest issue well.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0C8BE-C890-C971-E341-BAE29F01A5FD}"/>
              </a:ext>
            </a:extLst>
          </p:cNvPr>
          <p:cNvSpPr txBox="1">
            <a:spLocks/>
          </p:cNvSpPr>
          <p:nvPr/>
        </p:nvSpPr>
        <p:spPr>
          <a:xfrm>
            <a:off x="3429000" y="4310806"/>
            <a:ext cx="51054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Questions that help employees think, not just comply.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A88D-30B1-4DBF-A79F-03801CA866C6}"/>
              </a:ext>
            </a:extLst>
          </p:cNvPr>
          <p:cNvSpPr txBox="1">
            <a:spLocks/>
          </p:cNvSpPr>
          <p:nvPr/>
        </p:nvSpPr>
        <p:spPr>
          <a:xfrm>
            <a:off x="3429000" y="5089888"/>
            <a:ext cx="51054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Visible managers who are present in the operation.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2A8E2C-2BA0-6988-66F5-9F625BC50E98}"/>
              </a:ext>
            </a:extLst>
          </p:cNvPr>
          <p:cNvGrpSpPr/>
          <p:nvPr/>
        </p:nvGrpSpPr>
        <p:grpSpPr>
          <a:xfrm>
            <a:off x="8782049" y="1525464"/>
            <a:ext cx="3409951" cy="4418136"/>
            <a:chOff x="8782049" y="1525464"/>
            <a:chExt cx="3409951" cy="441813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F6E102-3914-79BC-4869-F910C3816D9F}"/>
                </a:ext>
              </a:extLst>
            </p:cNvPr>
            <p:cNvSpPr/>
            <p:nvPr/>
          </p:nvSpPr>
          <p:spPr>
            <a:xfrm>
              <a:off x="8782049" y="1525464"/>
              <a:ext cx="3409951" cy="4418136"/>
            </a:xfrm>
            <a:prstGeom prst="rect">
              <a:avLst/>
            </a:prstGeom>
            <a:solidFill>
              <a:srgbClr val="B0DFE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6F3E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3B12F1EA-7B08-24A6-A6B5-86B3A29A7250}"/>
                </a:ext>
              </a:extLst>
            </p:cNvPr>
            <p:cNvSpPr txBox="1">
              <a:spLocks/>
            </p:cNvSpPr>
            <p:nvPr/>
          </p:nvSpPr>
          <p:spPr>
            <a:xfrm>
              <a:off x="9256743" y="2349876"/>
              <a:ext cx="2509808" cy="3109166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dirty="0">
                  <a:effectLst/>
                  <a:latin typeface="Work Sans Medium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Employees are more engaged when feedback is frequent, valuable, timely, and authentic.  Recognition strengthens the impact of feedback.</a:t>
              </a:r>
              <a:endPara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BAC9BF0-C120-B263-3B2E-9EB6686E8F3A}"/>
                </a:ext>
              </a:extLst>
            </p:cNvPr>
            <p:cNvSpPr/>
            <p:nvPr/>
          </p:nvSpPr>
          <p:spPr>
            <a:xfrm>
              <a:off x="9086849" y="1830264"/>
              <a:ext cx="2819400" cy="3810000"/>
            </a:xfrm>
            <a:prstGeom prst="rect">
              <a:avLst/>
            </a:prstGeom>
            <a:noFill/>
            <a:ln w="9525">
              <a:solidFill>
                <a:srgbClr val="2433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4" name="Title 10">
              <a:extLst>
                <a:ext uri="{FF2B5EF4-FFF2-40B4-BE49-F238E27FC236}">
                  <a16:creationId xmlns:a16="http://schemas.microsoft.com/office/drawing/2014/main" id="{FAEE1A7F-336E-3561-039D-065ABE25C5C3}"/>
                </a:ext>
              </a:extLst>
            </p:cNvPr>
            <p:cNvSpPr txBox="1">
              <a:spLocks/>
            </p:cNvSpPr>
            <p:nvPr/>
          </p:nvSpPr>
          <p:spPr>
            <a:xfrm>
              <a:off x="9077009" y="1904944"/>
              <a:ext cx="2819400" cy="4449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1400" spc="500" dirty="0">
                  <a:solidFill>
                    <a:srgbClr val="243337"/>
                  </a:solidFill>
                  <a:latin typeface="Work Sans Medium" panose="00000600000000000000" pitchFamily="50" charset="0"/>
                </a:rPr>
                <a:t>WHY IT MATTERS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54E2BC-0370-B868-91D5-40DA379F77F5}"/>
                </a:ext>
              </a:extLst>
            </p:cNvPr>
            <p:cNvSpPr/>
            <p:nvPr/>
          </p:nvSpPr>
          <p:spPr>
            <a:xfrm>
              <a:off x="11620498" y="5273675"/>
              <a:ext cx="533400" cy="457200"/>
            </a:xfrm>
            <a:prstGeom prst="rect">
              <a:avLst/>
            </a:prstGeom>
            <a:solidFill>
              <a:srgbClr val="B0DFE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Checkmark with solid fill">
              <a:extLst>
                <a:ext uri="{FF2B5EF4-FFF2-40B4-BE49-F238E27FC236}">
                  <a16:creationId xmlns:a16="http://schemas.microsoft.com/office/drawing/2014/main" id="{DEB69E2D-AF91-12FD-0D81-CFF9A49F8A0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42591" y="5288583"/>
              <a:ext cx="427383" cy="427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153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" grpId="0"/>
      <p:bldP spid="9" grpId="0"/>
      <p:bldP spid="10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67CA8-DCE4-571A-9CBE-26E437209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;p3">
            <a:extLst>
              <a:ext uri="{FF2B5EF4-FFF2-40B4-BE49-F238E27FC236}">
                <a16:creationId xmlns:a16="http://schemas.microsoft.com/office/drawing/2014/main" id="{972C6CB9-3B03-C507-20BC-ABBA8473237D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34</a:t>
            </a:fld>
            <a:endParaRPr dirty="0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55633005-6FC5-C35A-4395-B862ED4DDB5A}"/>
              </a:ext>
            </a:extLst>
          </p:cNvPr>
          <p:cNvSpPr txBox="1">
            <a:spLocks/>
          </p:cNvSpPr>
          <p:nvPr/>
        </p:nvSpPr>
        <p:spPr>
          <a:xfrm>
            <a:off x="1143000" y="109929"/>
            <a:ext cx="11049000" cy="132556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dirty="0">
                <a:solidFill>
                  <a:srgbClr val="243337"/>
                </a:solidFill>
                <a:latin typeface="Paralucent Bold" pitchFamily="50" charset="0"/>
              </a:rPr>
              <a:t>Shift  |  From tenure to growth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EF086D2-B5C0-883A-11E2-2D7629E1FE11}"/>
              </a:ext>
            </a:extLst>
          </p:cNvPr>
          <p:cNvSpPr txBox="1">
            <a:spLocks/>
          </p:cNvSpPr>
          <p:nvPr/>
        </p:nvSpPr>
        <p:spPr>
          <a:xfrm>
            <a:off x="3428999" y="1973557"/>
            <a:ext cx="5353049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Cross-training across front desk, events, F&amp;B, housekeeping, or operations.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Google Shape;63;p13">
            <a:extLst>
              <a:ext uri="{FF2B5EF4-FFF2-40B4-BE49-F238E27FC236}">
                <a16:creationId xmlns:a16="http://schemas.microsoft.com/office/drawing/2014/main" id="{860CD1E6-73BD-4705-4C6B-7B0E9776416D}"/>
              </a:ext>
            </a:extLst>
          </p:cNvPr>
          <p:cNvSpPr txBox="1">
            <a:spLocks/>
          </p:cNvSpPr>
          <p:nvPr/>
        </p:nvSpPr>
        <p:spPr>
          <a:xfrm>
            <a:off x="441904" y="1973557"/>
            <a:ext cx="2669596" cy="3782418"/>
          </a:xfrm>
          <a:prstGeom prst="rect">
            <a:avLst/>
          </a:prstGeom>
          <a:solidFill>
            <a:srgbClr val="EE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3337"/>
                </a:solidFill>
                <a:effectLst/>
                <a:uLnTx/>
                <a:uFillTx/>
                <a:latin typeface="Paralucent Medium" pitchFamily="2" charset="77"/>
                <a:sym typeface="Work Sans"/>
              </a:rPr>
              <a:t>If they cannot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3337"/>
                </a:solidFill>
                <a:effectLst/>
                <a:uLnTx/>
                <a:uFillTx/>
                <a:latin typeface="Paralucent Medium" pitchFamily="2" charset="77"/>
                <a:sym typeface="Work Sans"/>
              </a:rPr>
              <a:t>see a path,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3337"/>
                </a:solidFill>
                <a:effectLst/>
                <a:uLnTx/>
                <a:uFillTx/>
                <a:latin typeface="Paralucent Medium" pitchFamily="2" charset="77"/>
                <a:sym typeface="Work Sans"/>
              </a:rPr>
              <a:t>they assume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3337"/>
                </a:solidFill>
                <a:effectLst/>
                <a:uLnTx/>
                <a:uFillTx/>
                <a:latin typeface="Paralucent Medium" pitchFamily="2" charset="77"/>
                <a:sym typeface="Work Sans"/>
              </a:rPr>
              <a:t>there is not one.</a:t>
            </a: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CADFBF5C-5CD0-0829-78A0-995C527A6279}"/>
              </a:ext>
            </a:extLst>
          </p:cNvPr>
          <p:cNvSpPr txBox="1">
            <a:spLocks/>
          </p:cNvSpPr>
          <p:nvPr/>
        </p:nvSpPr>
        <p:spPr>
          <a:xfrm>
            <a:off x="1181100" y="1213026"/>
            <a:ext cx="7524750" cy="444932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000" spc="150" dirty="0">
                <a:solidFill>
                  <a:srgbClr val="243337"/>
                </a:solidFill>
                <a:latin typeface="Work Sans ExtraBold" panose="00000900000000000000" pitchFamily="50" charset="0"/>
              </a:rPr>
              <a:t>VISIBLE DEVELOPMENT DRIVES RETENTION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EA0491-172D-344B-3204-8360FEFAB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033"/>
            <a:ext cx="1014229" cy="1027358"/>
          </a:xfrm>
          <a:prstGeom prst="rect">
            <a:avLst/>
          </a:prstGeom>
        </p:spPr>
      </p:pic>
      <p:sp>
        <p:nvSpPr>
          <p:cNvPr id="6" name="Title 10">
            <a:extLst>
              <a:ext uri="{FF2B5EF4-FFF2-40B4-BE49-F238E27FC236}">
                <a16:creationId xmlns:a16="http://schemas.microsoft.com/office/drawing/2014/main" id="{7D15F300-B177-734A-BEC7-9828D27CC6A5}"/>
              </a:ext>
            </a:extLst>
          </p:cNvPr>
          <p:cNvSpPr txBox="1">
            <a:spLocks/>
          </p:cNvSpPr>
          <p:nvPr/>
        </p:nvSpPr>
        <p:spPr>
          <a:xfrm>
            <a:off x="501199" y="460901"/>
            <a:ext cx="457200" cy="623617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dirty="0">
                <a:solidFill>
                  <a:srgbClr val="243337"/>
                </a:solidFill>
                <a:latin typeface="Paralucent Bold" pitchFamily="50" charset="0"/>
              </a:rPr>
              <a:t>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5FB1BD-F59C-EBF9-4FD9-CB59B8ED420C}"/>
              </a:ext>
            </a:extLst>
          </p:cNvPr>
          <p:cNvSpPr txBox="1">
            <a:spLocks/>
          </p:cNvSpPr>
          <p:nvPr/>
        </p:nvSpPr>
        <p:spPr>
          <a:xfrm>
            <a:off x="3429000" y="2966217"/>
            <a:ext cx="4630706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Short development plans with one next skill to build.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6AFE9ED-238D-D64E-5F0F-C39DC878CD64}"/>
              </a:ext>
            </a:extLst>
          </p:cNvPr>
          <p:cNvSpPr txBox="1">
            <a:spLocks/>
          </p:cNvSpPr>
          <p:nvPr/>
        </p:nvSpPr>
        <p:spPr>
          <a:xfrm>
            <a:off x="3429000" y="3958877"/>
            <a:ext cx="4630706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Supervisor shadowing and stretch assignments.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D7585CE-031A-96E4-34B2-72FAD9D6C168}"/>
              </a:ext>
            </a:extLst>
          </p:cNvPr>
          <p:cNvSpPr txBox="1">
            <a:spLocks/>
          </p:cNvSpPr>
          <p:nvPr/>
        </p:nvSpPr>
        <p:spPr>
          <a:xfrm>
            <a:off x="3428999" y="4951536"/>
            <a:ext cx="51054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Transparent internal mobility and promotion criteria.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25D933-4AFD-9DF3-4D2A-DE4A35FF5634}"/>
              </a:ext>
            </a:extLst>
          </p:cNvPr>
          <p:cNvGrpSpPr/>
          <p:nvPr/>
        </p:nvGrpSpPr>
        <p:grpSpPr>
          <a:xfrm>
            <a:off x="8782049" y="1525464"/>
            <a:ext cx="3409951" cy="4468791"/>
            <a:chOff x="8782049" y="1525464"/>
            <a:chExt cx="3409951" cy="446879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C998A23-7149-F4F5-A985-1A5FA7467242}"/>
                </a:ext>
              </a:extLst>
            </p:cNvPr>
            <p:cNvSpPr/>
            <p:nvPr/>
          </p:nvSpPr>
          <p:spPr>
            <a:xfrm>
              <a:off x="8782049" y="1525464"/>
              <a:ext cx="3409951" cy="4418136"/>
            </a:xfrm>
            <a:prstGeom prst="rect">
              <a:avLst/>
            </a:prstGeom>
            <a:solidFill>
              <a:srgbClr val="B0DFE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6F3E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8A79D542-1CE1-9AC6-5E4A-63A198400FBA}"/>
                </a:ext>
              </a:extLst>
            </p:cNvPr>
            <p:cNvSpPr txBox="1">
              <a:spLocks/>
            </p:cNvSpPr>
            <p:nvPr/>
          </p:nvSpPr>
          <p:spPr>
            <a:xfrm>
              <a:off x="9256743" y="2349876"/>
              <a:ext cx="2509808" cy="3109166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itchFamily="2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They are not   job-hopping because they  lack loyalty.</a:t>
              </a:r>
            </a:p>
            <a:p>
              <a:pPr marL="0" marR="0" lvl="0" indent="0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dirty="0">
                  <a:effectLst/>
                  <a:latin typeface="Work Sans Medium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Often they are growth-hunting because the   path is i</a:t>
              </a:r>
              <a:r>
                <a:rPr lang="en-US" sz="2000" dirty="0">
                  <a:latin typeface="Work Sans Medium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nvisible.</a:t>
              </a:r>
              <a:endPara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B1CF834-B77B-F050-C4F6-F4C407B11515}"/>
                </a:ext>
              </a:extLst>
            </p:cNvPr>
            <p:cNvSpPr/>
            <p:nvPr/>
          </p:nvSpPr>
          <p:spPr>
            <a:xfrm>
              <a:off x="9086849" y="1830264"/>
              <a:ext cx="2819400" cy="3810000"/>
            </a:xfrm>
            <a:prstGeom prst="rect">
              <a:avLst/>
            </a:prstGeom>
            <a:noFill/>
            <a:ln w="9525">
              <a:solidFill>
                <a:srgbClr val="2433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4" name="Title 10">
              <a:extLst>
                <a:ext uri="{FF2B5EF4-FFF2-40B4-BE49-F238E27FC236}">
                  <a16:creationId xmlns:a16="http://schemas.microsoft.com/office/drawing/2014/main" id="{33DD61F6-AB56-9F87-45F8-13904EA9DDE6}"/>
                </a:ext>
              </a:extLst>
            </p:cNvPr>
            <p:cNvSpPr txBox="1">
              <a:spLocks/>
            </p:cNvSpPr>
            <p:nvPr/>
          </p:nvSpPr>
          <p:spPr>
            <a:xfrm>
              <a:off x="9077009" y="1904944"/>
              <a:ext cx="2819400" cy="4449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1400" spc="500" dirty="0">
                  <a:solidFill>
                    <a:srgbClr val="243337"/>
                  </a:solidFill>
                  <a:latin typeface="Work Sans Medium" panose="00000600000000000000" pitchFamily="50" charset="0"/>
                </a:rPr>
                <a:t>LEADERSHIP LINE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9EA274-DFB2-E618-986D-4B585E5ACC5F}"/>
                </a:ext>
              </a:extLst>
            </p:cNvPr>
            <p:cNvSpPr/>
            <p:nvPr/>
          </p:nvSpPr>
          <p:spPr>
            <a:xfrm>
              <a:off x="11586817" y="5332536"/>
              <a:ext cx="533400" cy="457200"/>
            </a:xfrm>
            <a:prstGeom prst="rect">
              <a:avLst/>
            </a:prstGeom>
            <a:solidFill>
              <a:srgbClr val="B0DFE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DB3D38-380B-03F6-DC51-92EDDFA3CECD}"/>
                </a:ext>
              </a:extLst>
            </p:cNvPr>
            <p:cNvSpPr txBox="1"/>
            <p:nvPr/>
          </p:nvSpPr>
          <p:spPr>
            <a:xfrm rot="10800000">
              <a:off x="11309348" y="4670816"/>
              <a:ext cx="838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atin typeface="Aptos SemiBold" panose="020F0502020204030204" pitchFamily="34" charset="0"/>
                  <a:cs typeface="Arial" panose="020B0604020202020204" pitchFamily="34" charset="0"/>
                </a:rPr>
                <a:t>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474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76657-8B29-9D62-87FD-9212C00F7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;p3">
            <a:extLst>
              <a:ext uri="{FF2B5EF4-FFF2-40B4-BE49-F238E27FC236}">
                <a16:creationId xmlns:a16="http://schemas.microsoft.com/office/drawing/2014/main" id="{F41A1B7D-1EE0-2A0C-5D5D-B7D091252ECC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35</a:t>
            </a:fld>
            <a:endParaRPr dirty="0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B78A7BBE-70E0-C50D-0657-327EBF0EB96F}"/>
              </a:ext>
            </a:extLst>
          </p:cNvPr>
          <p:cNvSpPr txBox="1">
            <a:spLocks/>
          </p:cNvSpPr>
          <p:nvPr/>
        </p:nvSpPr>
        <p:spPr>
          <a:xfrm>
            <a:off x="1143000" y="109929"/>
            <a:ext cx="11049000" cy="132556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dirty="0">
                <a:solidFill>
                  <a:srgbClr val="243337"/>
                </a:solidFill>
                <a:latin typeface="Paralucent Bold" pitchFamily="50" charset="0"/>
              </a:rPr>
              <a:t>Shift  |  From transaction to purpose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F1E2C9E-EDAD-5E9C-34CE-A54EF4A6F70D}"/>
              </a:ext>
            </a:extLst>
          </p:cNvPr>
          <p:cNvSpPr txBox="1">
            <a:spLocks/>
          </p:cNvSpPr>
          <p:nvPr/>
        </p:nvSpPr>
        <p:spPr>
          <a:xfrm>
            <a:off x="3428999" y="1973557"/>
            <a:ext cx="5353049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We create experiences that people remember.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Google Shape;63;p13">
            <a:extLst>
              <a:ext uri="{FF2B5EF4-FFF2-40B4-BE49-F238E27FC236}">
                <a16:creationId xmlns:a16="http://schemas.microsoft.com/office/drawing/2014/main" id="{45C7FEFB-F7E7-13D6-6BA1-29AF67C5AB4E}"/>
              </a:ext>
            </a:extLst>
          </p:cNvPr>
          <p:cNvSpPr txBox="1">
            <a:spLocks/>
          </p:cNvSpPr>
          <p:nvPr/>
        </p:nvSpPr>
        <p:spPr>
          <a:xfrm>
            <a:off x="441904" y="1973557"/>
            <a:ext cx="2669596" cy="3782418"/>
          </a:xfrm>
          <a:prstGeom prst="rect">
            <a:avLst/>
          </a:prstGeom>
          <a:solidFill>
            <a:srgbClr val="EE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3337"/>
                </a:solidFill>
                <a:effectLst/>
                <a:uLnTx/>
                <a:uFillTx/>
                <a:latin typeface="Paralucent Medium" pitchFamily="2" charset="77"/>
                <a:sym typeface="Work Sans"/>
              </a:rPr>
              <a:t>In hospitality, purpose is not abstract.</a:t>
            </a: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5228722E-0880-ADF2-591E-AD137BE0FCB0}"/>
              </a:ext>
            </a:extLst>
          </p:cNvPr>
          <p:cNvSpPr txBox="1">
            <a:spLocks/>
          </p:cNvSpPr>
          <p:nvPr/>
        </p:nvSpPr>
        <p:spPr>
          <a:xfrm>
            <a:off x="1181100" y="1213026"/>
            <a:ext cx="7524750" cy="444932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000" spc="150" dirty="0">
                <a:solidFill>
                  <a:srgbClr val="243337"/>
                </a:solidFill>
                <a:latin typeface="Work Sans ExtraBold" panose="00000900000000000000" pitchFamily="50" charset="0"/>
              </a:rPr>
              <a:t>CONNECT THE ROLE TO IMPACT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0016A-0939-0274-1581-11FE2FDEA2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033"/>
            <a:ext cx="1014229" cy="1027358"/>
          </a:xfrm>
          <a:prstGeom prst="rect">
            <a:avLst/>
          </a:prstGeom>
        </p:spPr>
      </p:pic>
      <p:sp>
        <p:nvSpPr>
          <p:cNvPr id="6" name="Title 10">
            <a:extLst>
              <a:ext uri="{FF2B5EF4-FFF2-40B4-BE49-F238E27FC236}">
                <a16:creationId xmlns:a16="http://schemas.microsoft.com/office/drawing/2014/main" id="{2B495956-C531-25DE-DB04-323EBF7CE158}"/>
              </a:ext>
            </a:extLst>
          </p:cNvPr>
          <p:cNvSpPr txBox="1">
            <a:spLocks/>
          </p:cNvSpPr>
          <p:nvPr/>
        </p:nvSpPr>
        <p:spPr>
          <a:xfrm>
            <a:off x="501199" y="460901"/>
            <a:ext cx="457200" cy="623617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dirty="0">
                <a:solidFill>
                  <a:srgbClr val="243337"/>
                </a:solidFill>
                <a:latin typeface="Paralucent Bold" pitchFamily="50" charset="0"/>
              </a:rPr>
              <a:t>4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FF94DE-78E8-2810-68A1-D806D801AC99}"/>
              </a:ext>
            </a:extLst>
          </p:cNvPr>
          <p:cNvSpPr txBox="1">
            <a:spLocks/>
          </p:cNvSpPr>
          <p:nvPr/>
        </p:nvSpPr>
        <p:spPr>
          <a:xfrm>
            <a:off x="3429000" y="2966217"/>
            <a:ext cx="4630706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We help guests feel welcomed, safe, and cared for.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D540C5-3F0D-DF96-1C9A-5D8482FAC209}"/>
              </a:ext>
            </a:extLst>
          </p:cNvPr>
          <p:cNvSpPr txBox="1">
            <a:spLocks/>
          </p:cNvSpPr>
          <p:nvPr/>
        </p:nvSpPr>
        <p:spPr>
          <a:xfrm>
            <a:off x="3429000" y="3958877"/>
            <a:ext cx="4630706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We solve problems in real-time.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EFA544-9DDE-79D6-3E1E-CF391604D752}"/>
              </a:ext>
            </a:extLst>
          </p:cNvPr>
          <p:cNvSpPr txBox="1">
            <a:spLocks/>
          </p:cNvSpPr>
          <p:nvPr/>
        </p:nvSpPr>
        <p:spPr>
          <a:xfrm>
            <a:off x="3428999" y="4951536"/>
            <a:ext cx="51054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We create moments that affect loyalty and reputation.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E068E8-8D24-6E87-9EB3-06FE37D94BF2}"/>
              </a:ext>
            </a:extLst>
          </p:cNvPr>
          <p:cNvGrpSpPr/>
          <p:nvPr/>
        </p:nvGrpSpPr>
        <p:grpSpPr>
          <a:xfrm>
            <a:off x="8782049" y="1525464"/>
            <a:ext cx="3409951" cy="4418136"/>
            <a:chOff x="8782049" y="1525464"/>
            <a:chExt cx="3409951" cy="441813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76909E1-ABD3-5075-95A8-80FF68E610F3}"/>
                </a:ext>
              </a:extLst>
            </p:cNvPr>
            <p:cNvSpPr/>
            <p:nvPr/>
          </p:nvSpPr>
          <p:spPr>
            <a:xfrm>
              <a:off x="8782049" y="1525464"/>
              <a:ext cx="3409951" cy="4418136"/>
            </a:xfrm>
            <a:prstGeom prst="rect">
              <a:avLst/>
            </a:prstGeom>
            <a:solidFill>
              <a:srgbClr val="B0DFE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6F3E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4DBEF4-362B-D3D1-08C4-2ABF5F5ECA25}"/>
                </a:ext>
              </a:extLst>
            </p:cNvPr>
            <p:cNvSpPr txBox="1">
              <a:spLocks/>
            </p:cNvSpPr>
            <p:nvPr/>
          </p:nvSpPr>
          <p:spPr>
            <a:xfrm>
              <a:off x="9256742" y="2404294"/>
              <a:ext cx="2509808" cy="3109166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800" dirty="0">
                  <a:effectLst/>
                  <a:latin typeface="Work Sans Medium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 daily tasks to guest impact, team impact, and personal growth.  </a:t>
              </a:r>
            </a:p>
            <a:p>
              <a:pPr marL="0" marR="0" lvl="0" indent="0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800" dirty="0">
                  <a:effectLst/>
                  <a:latin typeface="Work Sans Medium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Purpose does not replace pay.  </a:t>
              </a:r>
            </a:p>
            <a:p>
              <a:pPr marL="0" marR="0" lvl="0" indent="0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800" dirty="0">
                  <a:effectLst/>
                  <a:latin typeface="Work Sans Medium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It strengthens commitment when people can see why the work matters.</a:t>
              </a:r>
              <a:endParaRPr kumimoji="0" lang="en-US" sz="18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79FA7-B16B-5E12-6234-A06017E48A6A}"/>
                </a:ext>
              </a:extLst>
            </p:cNvPr>
            <p:cNvSpPr/>
            <p:nvPr/>
          </p:nvSpPr>
          <p:spPr>
            <a:xfrm>
              <a:off x="9086849" y="1830264"/>
              <a:ext cx="2819400" cy="3810000"/>
            </a:xfrm>
            <a:prstGeom prst="rect">
              <a:avLst/>
            </a:prstGeom>
            <a:noFill/>
            <a:ln w="9525">
              <a:solidFill>
                <a:srgbClr val="2433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4" name="Title 10">
              <a:extLst>
                <a:ext uri="{FF2B5EF4-FFF2-40B4-BE49-F238E27FC236}">
                  <a16:creationId xmlns:a16="http://schemas.microsoft.com/office/drawing/2014/main" id="{9BF0677E-DC84-6CFD-3573-FD80DF681B95}"/>
                </a:ext>
              </a:extLst>
            </p:cNvPr>
            <p:cNvSpPr txBox="1">
              <a:spLocks/>
            </p:cNvSpPr>
            <p:nvPr/>
          </p:nvSpPr>
          <p:spPr>
            <a:xfrm>
              <a:off x="9077009" y="1904944"/>
              <a:ext cx="2819400" cy="4449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1400" spc="500" dirty="0">
                  <a:solidFill>
                    <a:srgbClr val="243337"/>
                  </a:solidFill>
                  <a:latin typeface="Work Sans Medium" panose="00000600000000000000" pitchFamily="50" charset="0"/>
                </a:rPr>
                <a:t>WHAT LEADERS SHOULD DO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20446B-5B3D-45E7-2423-13CBA00720C8}"/>
                </a:ext>
              </a:extLst>
            </p:cNvPr>
            <p:cNvSpPr/>
            <p:nvPr/>
          </p:nvSpPr>
          <p:spPr>
            <a:xfrm>
              <a:off x="11586817" y="5332536"/>
              <a:ext cx="533400" cy="457200"/>
            </a:xfrm>
            <a:prstGeom prst="rect">
              <a:avLst/>
            </a:prstGeom>
            <a:solidFill>
              <a:srgbClr val="B0DFE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Graphic 2" descr="Checkmark with solid fill">
              <a:extLst>
                <a:ext uri="{FF2B5EF4-FFF2-40B4-BE49-F238E27FC236}">
                  <a16:creationId xmlns:a16="http://schemas.microsoft.com/office/drawing/2014/main" id="{FAAE208F-3953-6704-414E-AF47E57137B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42591" y="5288583"/>
              <a:ext cx="427383" cy="427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102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90266-DD2C-8DF6-1950-2988853EA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;p3">
            <a:extLst>
              <a:ext uri="{FF2B5EF4-FFF2-40B4-BE49-F238E27FC236}">
                <a16:creationId xmlns:a16="http://schemas.microsoft.com/office/drawing/2014/main" id="{74A12E5B-1669-97D4-90A9-D750AC846097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36</a:t>
            </a:fld>
            <a:endParaRPr dirty="0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8A4B996B-A6BF-0186-4CEF-DE57F68C28CD}"/>
              </a:ext>
            </a:extLst>
          </p:cNvPr>
          <p:cNvSpPr txBox="1">
            <a:spLocks/>
          </p:cNvSpPr>
          <p:nvPr/>
        </p:nvSpPr>
        <p:spPr>
          <a:xfrm>
            <a:off x="1143000" y="109929"/>
            <a:ext cx="11049000" cy="132556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dirty="0">
                <a:solidFill>
                  <a:srgbClr val="243337"/>
                </a:solidFill>
                <a:latin typeface="Paralucent Bold" pitchFamily="50" charset="0"/>
              </a:rPr>
              <a:t>Shift  |  From managing work to leading humans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0FAA002-99FD-D85D-E431-5658B0BA65F0}"/>
              </a:ext>
            </a:extLst>
          </p:cNvPr>
          <p:cNvSpPr txBox="1">
            <a:spLocks/>
          </p:cNvSpPr>
          <p:nvPr/>
        </p:nvSpPr>
        <p:spPr>
          <a:xfrm>
            <a:off x="3452358" y="1973557"/>
            <a:ext cx="5158241" cy="949602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ExtraBold" panose="000009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Notice</a:t>
            </a: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:  Pay attention to energy, stress, confidence, and who is starting to disengage.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Google Shape;63;p13">
            <a:extLst>
              <a:ext uri="{FF2B5EF4-FFF2-40B4-BE49-F238E27FC236}">
                <a16:creationId xmlns:a16="http://schemas.microsoft.com/office/drawing/2014/main" id="{070556B1-3C0B-5317-6937-C235781BB039}"/>
              </a:ext>
            </a:extLst>
          </p:cNvPr>
          <p:cNvSpPr txBox="1">
            <a:spLocks/>
          </p:cNvSpPr>
          <p:nvPr/>
        </p:nvSpPr>
        <p:spPr>
          <a:xfrm>
            <a:off x="441904" y="1973557"/>
            <a:ext cx="2669596" cy="3782418"/>
          </a:xfrm>
          <a:prstGeom prst="rect">
            <a:avLst/>
          </a:prstGeom>
          <a:solidFill>
            <a:srgbClr val="EE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Char char="●"/>
              <a:defRPr sz="18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rgbClr val="243337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337"/>
              </a:buClr>
              <a:buSzPts val="1800"/>
              <a:buFont typeface="Work Sans"/>
              <a:buNone/>
              <a:tabLst/>
              <a:defRPr/>
            </a:pPr>
            <a:r>
              <a:rPr lang="en-US" sz="2000" dirty="0">
                <a:latin typeface="Paralucent Medium" pitchFamily="2" charset="77"/>
              </a:rPr>
              <a:t>People stay longer and perform better when leaders combine standards with humanity.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43337"/>
              </a:solidFill>
              <a:effectLst/>
              <a:uLnTx/>
              <a:uFillTx/>
              <a:latin typeface="Paralucent Medium" pitchFamily="2" charset="77"/>
              <a:sym typeface="Work Sans"/>
            </a:endParaRP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0E9367A3-C3CF-52AC-6B2D-79171EC5509A}"/>
              </a:ext>
            </a:extLst>
          </p:cNvPr>
          <p:cNvSpPr txBox="1">
            <a:spLocks/>
          </p:cNvSpPr>
          <p:nvPr/>
        </p:nvSpPr>
        <p:spPr>
          <a:xfrm>
            <a:off x="1191403" y="1143000"/>
            <a:ext cx="9105900" cy="444932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000" spc="150" dirty="0">
                <a:solidFill>
                  <a:srgbClr val="243337"/>
                </a:solidFill>
                <a:latin typeface="Work Sans ExtraBold" panose="00000900000000000000" pitchFamily="50" charset="0"/>
              </a:rPr>
              <a:t>EMOTIONAL INTELLIGENCE IS NOW AN OPERATING SKILL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586B3-0980-829A-3631-80EA7E13A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033"/>
            <a:ext cx="1014229" cy="1027358"/>
          </a:xfrm>
          <a:prstGeom prst="rect">
            <a:avLst/>
          </a:prstGeom>
        </p:spPr>
      </p:pic>
      <p:sp>
        <p:nvSpPr>
          <p:cNvPr id="6" name="Title 10">
            <a:extLst>
              <a:ext uri="{FF2B5EF4-FFF2-40B4-BE49-F238E27FC236}">
                <a16:creationId xmlns:a16="http://schemas.microsoft.com/office/drawing/2014/main" id="{DC2ABA5E-09A6-AC29-C210-9B0807CC4CE0}"/>
              </a:ext>
            </a:extLst>
          </p:cNvPr>
          <p:cNvSpPr txBox="1">
            <a:spLocks/>
          </p:cNvSpPr>
          <p:nvPr/>
        </p:nvSpPr>
        <p:spPr>
          <a:xfrm>
            <a:off x="501199" y="460901"/>
            <a:ext cx="457200" cy="623617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dirty="0">
                <a:solidFill>
                  <a:srgbClr val="243337"/>
                </a:solidFill>
                <a:latin typeface="Paralucent Bold" pitchFamily="50" charset="0"/>
              </a:rPr>
              <a:t>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1FD29D-40E7-0CBA-CFCF-A663F59AD6FD}"/>
              </a:ext>
            </a:extLst>
          </p:cNvPr>
          <p:cNvSpPr txBox="1">
            <a:spLocks/>
          </p:cNvSpPr>
          <p:nvPr/>
        </p:nvSpPr>
        <p:spPr>
          <a:xfrm>
            <a:off x="3452359" y="3273499"/>
            <a:ext cx="4906279" cy="1219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ExtraBold" panose="000009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Normalize</a:t>
            </a: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:  Make it safe to ask questions, admit mistakes, and talk about pressure before people shut down.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1ECF81-2E79-34A9-5F0F-4A7EBE33D042}"/>
              </a:ext>
            </a:extLst>
          </p:cNvPr>
          <p:cNvSpPr txBox="1">
            <a:spLocks/>
          </p:cNvSpPr>
          <p:nvPr/>
        </p:nvSpPr>
        <p:spPr>
          <a:xfrm>
            <a:off x="3452359" y="4843039"/>
            <a:ext cx="4630706" cy="912936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ffectLst/>
                <a:latin typeface="Work Sans ExtraBold" panose="000009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Develop</a:t>
            </a:r>
            <a:r>
              <a:rPr lang="en-US" sz="2000" dirty="0">
                <a:effectLst/>
                <a:latin typeface="Work Sans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:  Treat each person as a future contributor, not just a pair of hands for today’s shift.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Medium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76B3E3-0B0A-D471-0866-023D3F8AAACE}"/>
              </a:ext>
            </a:extLst>
          </p:cNvPr>
          <p:cNvGrpSpPr/>
          <p:nvPr/>
        </p:nvGrpSpPr>
        <p:grpSpPr>
          <a:xfrm>
            <a:off x="8782049" y="1601664"/>
            <a:ext cx="3409951" cy="4418136"/>
            <a:chOff x="8782049" y="1601664"/>
            <a:chExt cx="3409951" cy="441813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CBA3164-83FD-EFEB-3408-00309344B69B}"/>
                </a:ext>
              </a:extLst>
            </p:cNvPr>
            <p:cNvSpPr/>
            <p:nvPr/>
          </p:nvSpPr>
          <p:spPr>
            <a:xfrm>
              <a:off x="8782049" y="1601664"/>
              <a:ext cx="3409951" cy="4418136"/>
            </a:xfrm>
            <a:prstGeom prst="rect">
              <a:avLst/>
            </a:prstGeom>
            <a:solidFill>
              <a:srgbClr val="B0DFE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6F3E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FEA26257-1ECC-34F3-5BCB-037936CC087C}"/>
                </a:ext>
              </a:extLst>
            </p:cNvPr>
            <p:cNvSpPr txBox="1">
              <a:spLocks/>
            </p:cNvSpPr>
            <p:nvPr/>
          </p:nvSpPr>
          <p:spPr>
            <a:xfrm>
              <a:off x="9256742" y="3048000"/>
              <a:ext cx="2509808" cy="2541660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1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Work Sans Medium" pitchFamily="2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Gallup shows manager</a:t>
              </a:r>
              <a:r>
                <a:rPr lang="en-US" sz="1800" dirty="0">
                  <a:latin typeface="Work Sans Medium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 themselves are under strain, so organizations must support the people leading the frontline.</a:t>
              </a:r>
              <a:endParaRPr kumimoji="0" lang="en-US" sz="18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Medium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9AC90B-7979-DF92-6106-C6A96B0E1D9E}"/>
                </a:ext>
              </a:extLst>
            </p:cNvPr>
            <p:cNvSpPr/>
            <p:nvPr/>
          </p:nvSpPr>
          <p:spPr>
            <a:xfrm>
              <a:off x="9086849" y="1906464"/>
              <a:ext cx="2819400" cy="3810000"/>
            </a:xfrm>
            <a:prstGeom prst="rect">
              <a:avLst/>
            </a:prstGeom>
            <a:noFill/>
            <a:ln w="9525">
              <a:solidFill>
                <a:srgbClr val="2433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4" name="Title 10">
              <a:extLst>
                <a:ext uri="{FF2B5EF4-FFF2-40B4-BE49-F238E27FC236}">
                  <a16:creationId xmlns:a16="http://schemas.microsoft.com/office/drawing/2014/main" id="{6FB914AB-9664-943C-CA04-B1BB9592803C}"/>
                </a:ext>
              </a:extLst>
            </p:cNvPr>
            <p:cNvSpPr txBox="1">
              <a:spLocks/>
            </p:cNvSpPr>
            <p:nvPr/>
          </p:nvSpPr>
          <p:spPr>
            <a:xfrm>
              <a:off x="9086849" y="2291132"/>
              <a:ext cx="2819400" cy="4449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1400" spc="500" dirty="0">
                  <a:solidFill>
                    <a:srgbClr val="243337"/>
                  </a:solidFill>
                  <a:latin typeface="Work Sans Medium" panose="00000600000000000000" pitchFamily="50" charset="0"/>
                </a:rPr>
                <a:t>THE MANAGER EXPERIENCE MATTERS, TOO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B33ABE1-BD0A-8E55-B263-FB8E003F026A}"/>
                </a:ext>
              </a:extLst>
            </p:cNvPr>
            <p:cNvSpPr/>
            <p:nvPr/>
          </p:nvSpPr>
          <p:spPr>
            <a:xfrm>
              <a:off x="11586817" y="5408736"/>
              <a:ext cx="533400" cy="457200"/>
            </a:xfrm>
            <a:prstGeom prst="rect">
              <a:avLst/>
            </a:prstGeom>
            <a:solidFill>
              <a:srgbClr val="B0DFE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 descr="Checkmark with solid fill">
              <a:extLst>
                <a:ext uri="{FF2B5EF4-FFF2-40B4-BE49-F238E27FC236}">
                  <a16:creationId xmlns:a16="http://schemas.microsoft.com/office/drawing/2014/main" id="{6A9401A5-860A-7AA1-B830-E6D0D93AEEA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42591" y="5363817"/>
              <a:ext cx="427383" cy="427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84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5F900-8ACC-566A-42B7-E8C0E52FC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C0FDED-7FA8-E7F9-AFA9-4CACA35F5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0028"/>
            <a:ext cx="11360800" cy="1132114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sz="4000" dirty="0">
                <a:solidFill>
                  <a:srgbClr val="F6F3EC"/>
                </a:solidFill>
              </a:rPr>
              <a:t>What Leaders Can Do in the Next 90 Days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69D59F1-5650-809B-60FA-24B8B6A20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789" y="5651433"/>
            <a:ext cx="11857495" cy="1206567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solidFill>
                  <a:srgbClr val="E6DDC9"/>
                </a:solidFill>
                <a:latin typeface="Work Sans SemiBold" panose="00000700000000000000" pitchFamily="50" charset="0"/>
              </a:rPr>
              <a:t>ONE GOOD SHIFT IN MANAGER BEHAVIOR CAN IMPROVE RETENTION FASTER THAN ONE MORE POSTER ABOUT CULTURE.</a:t>
            </a:r>
          </a:p>
        </p:txBody>
      </p:sp>
      <p:sp>
        <p:nvSpPr>
          <p:cNvPr id="6" name="Google Shape;28;p5">
            <a:extLst>
              <a:ext uri="{FF2B5EF4-FFF2-40B4-BE49-F238E27FC236}">
                <a16:creationId xmlns:a16="http://schemas.microsoft.com/office/drawing/2014/main" id="{806F5634-C49E-B29A-C8CF-E6BFC387CE1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6816F7B-F1D9-456B-87AC-A88AA06B8AC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FB5AC-E0BF-1DD8-7963-B10BC0FBB7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990603" cy="9377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C9E0E6-60B1-1F3F-F0C5-9DDABF347E24}"/>
              </a:ext>
            </a:extLst>
          </p:cNvPr>
          <p:cNvGrpSpPr/>
          <p:nvPr/>
        </p:nvGrpSpPr>
        <p:grpSpPr>
          <a:xfrm>
            <a:off x="1143000" y="1719353"/>
            <a:ext cx="2587740" cy="3568568"/>
            <a:chOff x="1143000" y="1719353"/>
            <a:chExt cx="2587740" cy="356856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71B0FD6-8C81-74D6-4340-935A2E830B9E}"/>
                </a:ext>
              </a:extLst>
            </p:cNvPr>
            <p:cNvGrpSpPr/>
            <p:nvPr/>
          </p:nvGrpSpPr>
          <p:grpSpPr>
            <a:xfrm>
              <a:off x="1143000" y="2492259"/>
              <a:ext cx="2587740" cy="2795662"/>
              <a:chOff x="609600" y="2081138"/>
              <a:chExt cx="2587740" cy="279566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42B63E6-20A2-AE63-8C88-C42AE7D9ACEB}"/>
                  </a:ext>
                </a:extLst>
              </p:cNvPr>
              <p:cNvGrpSpPr/>
              <p:nvPr/>
            </p:nvGrpSpPr>
            <p:grpSpPr>
              <a:xfrm>
                <a:off x="609600" y="2081138"/>
                <a:ext cx="2587740" cy="937771"/>
                <a:chOff x="609600" y="2081138"/>
                <a:chExt cx="2587740" cy="937771"/>
              </a:xfrm>
            </p:grpSpPr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E3E0BFE3-6FCC-7F9A-9E4D-D8B1753E882F}"/>
                    </a:ext>
                  </a:extLst>
                </p:cNvPr>
                <p:cNvSpPr/>
                <p:nvPr/>
              </p:nvSpPr>
              <p:spPr>
                <a:xfrm>
                  <a:off x="609600" y="2081138"/>
                  <a:ext cx="2587740" cy="937771"/>
                </a:xfrm>
                <a:prstGeom prst="roundRect">
                  <a:avLst/>
                </a:prstGeom>
                <a:solidFill>
                  <a:srgbClr val="B0DFE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Google Shape;63;p13">
                  <a:extLst>
                    <a:ext uri="{FF2B5EF4-FFF2-40B4-BE49-F238E27FC236}">
                      <a16:creationId xmlns:a16="http://schemas.microsoft.com/office/drawing/2014/main" id="{B51ACB7F-1510-62B1-18C4-E5BE6D5994C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93845" y="2081138"/>
                  <a:ext cx="2410344" cy="8219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457200" marR="0" lvl="0" indent="-3429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800"/>
                    <a:buFont typeface="Work Sans"/>
                    <a:buChar char="●"/>
                    <a:defRPr sz="18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1pPr>
                  <a:lvl2pPr marL="914400" marR="0" lvl="1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○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2pPr>
                  <a:lvl3pPr marL="1371600" marR="0" lvl="2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■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3pPr>
                  <a:lvl4pPr marL="1828800" marR="0" lvl="3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●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4pPr>
                  <a:lvl5pPr marL="2286000" marR="0" lvl="4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○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5pPr>
                  <a:lvl6pPr marL="2743200" marR="0" lvl="5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■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6pPr>
                  <a:lvl7pPr marL="3200400" marR="0" lvl="6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●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7pPr>
                  <a:lvl8pPr marL="3657600" marR="0" lvl="7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○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8pPr>
                  <a:lvl9pPr marL="4114800" marR="0" lvl="8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■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800"/>
                    <a:buFont typeface="Work Sans"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Paralucent Demi Bold" pitchFamily="50" charset="0"/>
                      <a:sym typeface="Work Sans"/>
                    </a:rPr>
                    <a:t>Audit Schedules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0434A76-8106-AF4F-0ACF-A906F03F8D9F}"/>
                  </a:ext>
                </a:extLst>
              </p:cNvPr>
              <p:cNvSpPr/>
              <p:nvPr/>
            </p:nvSpPr>
            <p:spPr>
              <a:xfrm>
                <a:off x="829266" y="2866704"/>
                <a:ext cx="2223237" cy="20100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ctr" rotWithShape="0">
                  <a:schemeClr val="tx1">
                    <a:lumMod val="50000"/>
                    <a:lumOff val="5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DD0FAE35-7375-86DD-93F7-4946491C0A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9781" y="3090776"/>
                <a:ext cx="2282722" cy="1561952"/>
              </a:xfrm>
              <a:prstGeom prst="rect">
                <a:avLst/>
              </a:prstGeom>
            </p:spPr>
            <p:txBody>
              <a:bodyPr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213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1800" dirty="0">
                    <a:effectLst/>
                    <a:latin typeface="Work Sans Medium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Where are we creating avoidable stress through unpredictability </a:t>
                </a:r>
              </a:p>
              <a:p>
                <a:pPr marL="0" marR="0" lvl="0" indent="0" algn="ctr" defTabSz="914400" rtl="0" eaLnBrk="1" fontAlgn="auto" latinLnBrk="0" hangingPunct="1"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1800" dirty="0">
                    <a:effectLst/>
                    <a:latin typeface="Work Sans Medium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or unfairness?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Work Sans Medium" pitchFamily="2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CFE4AF-A2DB-2263-048B-072435590BEA}"/>
                </a:ext>
              </a:extLst>
            </p:cNvPr>
            <p:cNvSpPr txBox="1"/>
            <p:nvPr/>
          </p:nvSpPr>
          <p:spPr>
            <a:xfrm>
              <a:off x="1929556" y="1719353"/>
              <a:ext cx="83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B0DFE2"/>
                  </a:solidFill>
                  <a:latin typeface="Work Sans ExtraBold" panose="00000900000000000000" pitchFamily="50" charset="0"/>
                </a:rPr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A66247-3681-83B1-1728-F9647B73D5C2}"/>
              </a:ext>
            </a:extLst>
          </p:cNvPr>
          <p:cNvGrpSpPr/>
          <p:nvPr/>
        </p:nvGrpSpPr>
        <p:grpSpPr>
          <a:xfrm>
            <a:off x="4833707" y="1719353"/>
            <a:ext cx="2587740" cy="3594042"/>
            <a:chOff x="4833706" y="1719353"/>
            <a:chExt cx="2587740" cy="359404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88C821B-3ED3-2029-F222-0AEE7328BDEB}"/>
                </a:ext>
              </a:extLst>
            </p:cNvPr>
            <p:cNvGrpSpPr/>
            <p:nvPr/>
          </p:nvGrpSpPr>
          <p:grpSpPr>
            <a:xfrm>
              <a:off x="4833706" y="2567448"/>
              <a:ext cx="2587740" cy="2745947"/>
              <a:chOff x="5021155" y="2130853"/>
              <a:chExt cx="2587740" cy="274594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70D6D10-DAF3-2AFE-D367-E12A442FE36B}"/>
                  </a:ext>
                </a:extLst>
              </p:cNvPr>
              <p:cNvGrpSpPr/>
              <p:nvPr/>
            </p:nvGrpSpPr>
            <p:grpSpPr>
              <a:xfrm>
                <a:off x="5021155" y="2130853"/>
                <a:ext cx="2587740" cy="937771"/>
                <a:chOff x="5021155" y="2130853"/>
                <a:chExt cx="2587740" cy="937771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38F08C0-F735-7E91-0046-A315F0959006}"/>
                    </a:ext>
                  </a:extLst>
                </p:cNvPr>
                <p:cNvSpPr/>
                <p:nvPr/>
              </p:nvSpPr>
              <p:spPr>
                <a:xfrm>
                  <a:off x="5021155" y="2130853"/>
                  <a:ext cx="2587740" cy="937771"/>
                </a:xfrm>
                <a:prstGeom prst="roundRect">
                  <a:avLst/>
                </a:prstGeom>
                <a:solidFill>
                  <a:srgbClr val="F3E08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Google Shape;63;p13">
                  <a:extLst>
                    <a:ext uri="{FF2B5EF4-FFF2-40B4-BE49-F238E27FC236}">
                      <a16:creationId xmlns:a16="http://schemas.microsoft.com/office/drawing/2014/main" id="{B3D13275-6430-EB6A-2BF5-4B978BB80E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09853" y="2130853"/>
                  <a:ext cx="2410344" cy="8219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457200" marR="0" lvl="0" indent="-3429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800"/>
                    <a:buFont typeface="Work Sans"/>
                    <a:buChar char="●"/>
                    <a:defRPr sz="18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1pPr>
                  <a:lvl2pPr marL="914400" marR="0" lvl="1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○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2pPr>
                  <a:lvl3pPr marL="1371600" marR="0" lvl="2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■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3pPr>
                  <a:lvl4pPr marL="1828800" marR="0" lvl="3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●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4pPr>
                  <a:lvl5pPr marL="2286000" marR="0" lvl="4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○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5pPr>
                  <a:lvl6pPr marL="2743200" marR="0" lvl="5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■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6pPr>
                  <a:lvl7pPr marL="3200400" marR="0" lvl="6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●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7pPr>
                  <a:lvl8pPr marL="3657600" marR="0" lvl="7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○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8pPr>
                  <a:lvl9pPr marL="4114800" marR="0" lvl="8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■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800"/>
                    <a:buFont typeface="Work Sans"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Paralucent Demi Bold" pitchFamily="50" charset="0"/>
                      <a:sym typeface="Work Sans"/>
                    </a:rPr>
                    <a:t>Upgrade Manager Habits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D88293D-781C-7E67-E45D-BC0C473C206A}"/>
                  </a:ext>
                </a:extLst>
              </p:cNvPr>
              <p:cNvSpPr/>
              <p:nvPr/>
            </p:nvSpPr>
            <p:spPr>
              <a:xfrm>
                <a:off x="5190145" y="2916419"/>
                <a:ext cx="2223237" cy="19603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ctr" rotWithShape="0">
                  <a:schemeClr val="tx1">
                    <a:lumMod val="50000"/>
                    <a:lumOff val="5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9CB5D29C-08D6-09DC-DBFF-A95C234800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81336" y="3064291"/>
                <a:ext cx="2240855" cy="1664637"/>
              </a:xfrm>
              <a:prstGeom prst="rect">
                <a:avLst/>
              </a:prstGeom>
            </p:spPr>
            <p:txBody>
              <a:bodyPr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213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1800" dirty="0">
                    <a:effectLst/>
                    <a:latin typeface="Work Sans Medium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What would frequent coaching and recognition look like in our operation?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Work Sans Medium" pitchFamily="2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9E1400-7528-49B0-E415-E83287388C49}"/>
                </a:ext>
              </a:extLst>
            </p:cNvPr>
            <p:cNvSpPr txBox="1"/>
            <p:nvPr/>
          </p:nvSpPr>
          <p:spPr>
            <a:xfrm>
              <a:off x="5676900" y="1719353"/>
              <a:ext cx="83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3E087"/>
                  </a:solidFill>
                  <a:latin typeface="Work Sans ExtraBold" panose="00000900000000000000" pitchFamily="50" charset="0"/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ACD11C-4554-C717-B179-E5CA3E3E017D}"/>
              </a:ext>
            </a:extLst>
          </p:cNvPr>
          <p:cNvGrpSpPr/>
          <p:nvPr/>
        </p:nvGrpSpPr>
        <p:grpSpPr>
          <a:xfrm>
            <a:off x="8524413" y="1719353"/>
            <a:ext cx="2587740" cy="3543711"/>
            <a:chOff x="8524413" y="1719353"/>
            <a:chExt cx="2587740" cy="35437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A5392A-496F-4C1F-095C-72BC5C7C0315}"/>
                </a:ext>
              </a:extLst>
            </p:cNvPr>
            <p:cNvGrpSpPr/>
            <p:nvPr/>
          </p:nvGrpSpPr>
          <p:grpSpPr>
            <a:xfrm>
              <a:off x="8524413" y="2517117"/>
              <a:ext cx="2587740" cy="2745947"/>
              <a:chOff x="8602555" y="2130853"/>
              <a:chExt cx="2587740" cy="274594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A9EE53D-3DD3-C481-3C41-10344512C058}"/>
                  </a:ext>
                </a:extLst>
              </p:cNvPr>
              <p:cNvGrpSpPr/>
              <p:nvPr/>
            </p:nvGrpSpPr>
            <p:grpSpPr>
              <a:xfrm>
                <a:off x="8602555" y="2130853"/>
                <a:ext cx="2587740" cy="937771"/>
                <a:chOff x="8602555" y="2130853"/>
                <a:chExt cx="2587740" cy="937771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BC96A110-538A-6DDA-1518-35968C48A931}"/>
                    </a:ext>
                  </a:extLst>
                </p:cNvPr>
                <p:cNvSpPr/>
                <p:nvPr/>
              </p:nvSpPr>
              <p:spPr>
                <a:xfrm>
                  <a:off x="8602555" y="2130853"/>
                  <a:ext cx="2587740" cy="937771"/>
                </a:xfrm>
                <a:prstGeom prst="roundRect">
                  <a:avLst/>
                </a:prstGeom>
                <a:solidFill>
                  <a:srgbClr val="D6E9C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Google Shape;63;p13">
                  <a:extLst>
                    <a:ext uri="{FF2B5EF4-FFF2-40B4-BE49-F238E27FC236}">
                      <a16:creationId xmlns:a16="http://schemas.microsoft.com/office/drawing/2014/main" id="{8CA60B4A-33D0-8B4E-B3FB-4A991E295B2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691253" y="2130853"/>
                  <a:ext cx="2410344" cy="8219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457200" marR="0" lvl="0" indent="-3429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800"/>
                    <a:buFont typeface="Work Sans"/>
                    <a:buChar char="●"/>
                    <a:defRPr sz="18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1pPr>
                  <a:lvl2pPr marL="914400" marR="0" lvl="1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○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2pPr>
                  <a:lvl3pPr marL="1371600" marR="0" lvl="2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■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3pPr>
                  <a:lvl4pPr marL="1828800" marR="0" lvl="3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●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4pPr>
                  <a:lvl5pPr marL="2286000" marR="0" lvl="4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○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5pPr>
                  <a:lvl6pPr marL="2743200" marR="0" lvl="5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■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6pPr>
                  <a:lvl7pPr marL="3200400" marR="0" lvl="6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●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7pPr>
                  <a:lvl8pPr marL="3657600" marR="0" lvl="7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○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8pPr>
                  <a:lvl9pPr marL="4114800" marR="0" lvl="8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400"/>
                    <a:buFont typeface="Work Sans"/>
                    <a:buChar char="■"/>
                    <a:defRPr sz="1400" b="0" i="0" u="none" strike="noStrike" cap="none">
                      <a:solidFill>
                        <a:srgbClr val="243337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43337"/>
                    </a:buClr>
                    <a:buSzPts val="1800"/>
                    <a:buFont typeface="Work Sans"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Paralucent Demi Bold" pitchFamily="50" charset="0"/>
                      <a:sym typeface="Work Sans"/>
                    </a:rPr>
                    <a:t>Make Growth Visible</a:t>
                  </a: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A9AA135-A60C-C69D-0CD1-964F24BEBA97}"/>
                  </a:ext>
                </a:extLst>
              </p:cNvPr>
              <p:cNvSpPr/>
              <p:nvPr/>
            </p:nvSpPr>
            <p:spPr>
              <a:xfrm>
                <a:off x="8771545" y="2916419"/>
                <a:ext cx="2223237" cy="19603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ctr" rotWithShape="0">
                  <a:schemeClr val="tx1">
                    <a:lumMod val="50000"/>
                    <a:lumOff val="5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CE4DFE09-8873-1F4F-8C6A-80131D487B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71545" y="3026191"/>
                <a:ext cx="2223237" cy="1740837"/>
              </a:xfrm>
              <a:prstGeom prst="rect">
                <a:avLst/>
              </a:prstGeom>
            </p:spPr>
            <p:txBody>
              <a:bodyPr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213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1800" dirty="0">
                    <a:effectLst/>
                    <a:latin typeface="Work Sans Medium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Can a new employee see clearly the next skill, role, or pathway available here?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Work Sans Medium" pitchFamily="2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A67834-C038-A989-BDA3-CCD4A0E89885}"/>
                </a:ext>
              </a:extLst>
            </p:cNvPr>
            <p:cNvSpPr txBox="1"/>
            <p:nvPr/>
          </p:nvSpPr>
          <p:spPr>
            <a:xfrm>
              <a:off x="9385921" y="1719353"/>
              <a:ext cx="83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D6E9C8"/>
                  </a:solidFill>
                  <a:latin typeface="Work Sans ExtraBold" panose="00000900000000000000" pitchFamily="50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583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5CD5E-353A-9150-82C3-D05143CA2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645259-DA7D-8C6C-1CFA-BBE86A47E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00" y="751129"/>
            <a:ext cx="11360800" cy="1132114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sz="4000" dirty="0">
                <a:solidFill>
                  <a:srgbClr val="F6F3EC"/>
                </a:solidFill>
              </a:rPr>
              <a:t>How Will We Evolve Our Leadership </a:t>
            </a:r>
            <a:br>
              <a:rPr lang="en-US" sz="4000" dirty="0">
                <a:solidFill>
                  <a:srgbClr val="F6F3EC"/>
                </a:solidFill>
              </a:rPr>
            </a:br>
            <a:r>
              <a:rPr lang="en-US" sz="4000" dirty="0">
                <a:solidFill>
                  <a:srgbClr val="F6F3EC"/>
                </a:solidFill>
              </a:rPr>
              <a:t>to Meet This Moment?</a:t>
            </a:r>
          </a:p>
        </p:txBody>
      </p:sp>
      <p:sp>
        <p:nvSpPr>
          <p:cNvPr id="6" name="Google Shape;28;p5">
            <a:extLst>
              <a:ext uri="{FF2B5EF4-FFF2-40B4-BE49-F238E27FC236}">
                <a16:creationId xmlns:a16="http://schemas.microsoft.com/office/drawing/2014/main" id="{E536E728-49A2-3437-9904-FA88DBA345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6816F7B-F1D9-456B-87AC-A88AA06B8AC5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2F4876-9416-DC0C-AE4F-B2E80F38CB81}"/>
              </a:ext>
            </a:extLst>
          </p:cNvPr>
          <p:cNvGrpSpPr/>
          <p:nvPr/>
        </p:nvGrpSpPr>
        <p:grpSpPr>
          <a:xfrm>
            <a:off x="436400" y="2819400"/>
            <a:ext cx="11360800" cy="3287471"/>
            <a:chOff x="415600" y="2532753"/>
            <a:chExt cx="11360800" cy="32874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36BA5AB-9ED5-3CFE-0293-38636029C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7738" y="4062266"/>
              <a:ext cx="2899724" cy="1757958"/>
            </a:xfrm>
            <a:prstGeom prst="rect">
              <a:avLst/>
            </a:prstGeom>
          </p:spPr>
        </p:pic>
        <p:sp>
          <p:nvSpPr>
            <p:cNvPr id="22" name="Title 3">
              <a:extLst>
                <a:ext uri="{FF2B5EF4-FFF2-40B4-BE49-F238E27FC236}">
                  <a16:creationId xmlns:a16="http://schemas.microsoft.com/office/drawing/2014/main" id="{50CCE363-70BB-C867-102A-77C1450D48D8}"/>
                </a:ext>
              </a:extLst>
            </p:cNvPr>
            <p:cNvSpPr txBox="1">
              <a:spLocks/>
            </p:cNvSpPr>
            <p:nvPr/>
          </p:nvSpPr>
          <p:spPr>
            <a:xfrm>
              <a:off x="415600" y="2532753"/>
              <a:ext cx="11360800" cy="1132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3337"/>
                </a:buClr>
                <a:buSzPts val="2800"/>
                <a:buFont typeface="Work Sans Medium"/>
                <a:buNone/>
                <a:defRPr sz="2800" b="0" i="0" u="none" strike="noStrike" cap="none">
                  <a:solidFill>
                    <a:srgbClr val="F6F3EC"/>
                  </a:solidFill>
                  <a:latin typeface="Paralucent Medium" pitchFamily="2" charset="77"/>
                  <a:ea typeface="Work Sans Medium"/>
                  <a:cs typeface="Work Sans Medium"/>
                  <a:sym typeface="Work Sans Medium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7200" dirty="0">
                  <a:solidFill>
                    <a:srgbClr val="B0DFE2"/>
                  </a:solidFill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762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CAF7D-62C3-DB16-DCA3-C61AB05B2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2066D4B-ED0E-879C-44FB-94C3AEFB9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0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74F4D1-EC87-ADA0-D2EB-3FC90FC83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FC0CD2C-B857-481B-098F-5FBB639E6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07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8B36A-2A20-2986-F471-374A4A558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A64D2-7476-6B47-C6E4-50E58FD97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15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8B36A-2A20-2986-F471-374A4A558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1CB08C-8784-86A0-8A9C-DAD753D73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505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BDCE5-488D-5587-2445-30D01530A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5DEB599-0F65-AC3A-8F7E-424CECCC70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t="5580" b="5580"/>
          <a:stretch>
            <a:fillRect/>
          </a:stretch>
        </p:blipFill>
        <p:spPr>
          <a:xfrm>
            <a:off x="-1" y="0"/>
            <a:ext cx="12216141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DB69EF-6692-D4D0-368D-8C9E0DC0FF75}"/>
              </a:ext>
            </a:extLst>
          </p:cNvPr>
          <p:cNvSpPr txBox="1"/>
          <p:nvPr/>
        </p:nvSpPr>
        <p:spPr>
          <a:xfrm>
            <a:off x="6560988" y="354255"/>
            <a:ext cx="5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</a:rPr>
              <a:t>NORTH FACADE &amp; PLAZA</a:t>
            </a:r>
          </a:p>
        </p:txBody>
      </p:sp>
    </p:spTree>
    <p:extLst>
      <p:ext uri="{BB962C8B-B14F-4D97-AF65-F5344CB8AC3E}">
        <p14:creationId xmlns:p14="http://schemas.microsoft.com/office/powerpoint/2010/main" val="609091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54EA9-86B2-1AFB-FC83-AC1A12E1F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11CF77-8545-03E7-4DF5-5BE451658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7" b="70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8C682B-BF1F-A437-72B1-C7C139D6C962}"/>
              </a:ext>
            </a:extLst>
          </p:cNvPr>
          <p:cNvSpPr txBox="1"/>
          <p:nvPr/>
        </p:nvSpPr>
        <p:spPr>
          <a:xfrm>
            <a:off x="280326" y="5894290"/>
            <a:ext cx="858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NORTH CONCOURSE – STREET LEVEL</a:t>
            </a:r>
          </a:p>
        </p:txBody>
      </p:sp>
    </p:spTree>
    <p:extLst>
      <p:ext uri="{BB962C8B-B14F-4D97-AF65-F5344CB8AC3E}">
        <p14:creationId xmlns:p14="http://schemas.microsoft.com/office/powerpoint/2010/main" val="110419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F979B-E0E9-E3CB-3D89-5DA01D910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C47A107-EA81-C5F5-A2F3-D27F1EC8D4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2" b="7002"/>
          <a:stretch/>
        </p:blipFill>
        <p:spPr>
          <a:xfrm>
            <a:off x="0" y="-1"/>
            <a:ext cx="12192000" cy="68580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D83D93-B016-0B0A-6DAB-2657ACACAB65}"/>
              </a:ext>
            </a:extLst>
          </p:cNvPr>
          <p:cNvSpPr txBox="1"/>
          <p:nvPr/>
        </p:nvSpPr>
        <p:spPr>
          <a:xfrm>
            <a:off x="296553" y="5997353"/>
            <a:ext cx="7599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BALLROOM INTERIOR– LEVEL 400</a:t>
            </a:r>
          </a:p>
        </p:txBody>
      </p:sp>
    </p:spTree>
    <p:extLst>
      <p:ext uri="{BB962C8B-B14F-4D97-AF65-F5344CB8AC3E}">
        <p14:creationId xmlns:p14="http://schemas.microsoft.com/office/powerpoint/2010/main" val="3223092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9173F-6755-9B07-1A0A-9A170C831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6C55EE-5BDA-DAC1-2FF4-8C5E3C08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C5FA5-6113-3284-EC7A-0F2E4C892393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88900" y="636693"/>
            <a:ext cx="12026900" cy="1084596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Aptos ExtraBold" panose="020B0004020202020204" pitchFamily="34" charset="0"/>
              </a:rPr>
              <a:t>PHASE 2 SCHEDULE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18BFA-A9DC-A05D-E341-6248F46D7424}"/>
              </a:ext>
            </a:extLst>
          </p:cNvPr>
          <p:cNvSpPr txBox="1">
            <a:spLocks noChangeAspect="1"/>
          </p:cNvSpPr>
          <p:nvPr/>
        </p:nvSpPr>
        <p:spPr>
          <a:xfrm>
            <a:off x="1331260" y="1899967"/>
            <a:ext cx="10860740" cy="423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Design Completion: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Targeted by end of 2026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Final Event in Arena: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September 2026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Arena Abatement Begins: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October 2026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Arena Demolition Starts: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Q1 2027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Construction Completion: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Q4 2029 </a:t>
            </a:r>
          </a:p>
        </p:txBody>
      </p:sp>
    </p:spTree>
    <p:extLst>
      <p:ext uri="{BB962C8B-B14F-4D97-AF65-F5344CB8AC3E}">
        <p14:creationId xmlns:p14="http://schemas.microsoft.com/office/powerpoint/2010/main" val="6770179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231AB-3BD3-02CB-DC01-97D421FF0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395D32B-C294-F77B-AC4F-9300E2FB9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48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6DEE8-D68E-2278-71A6-FE381C8EA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>
            <a:extLst>
              <a:ext uri="{FF2B5EF4-FFF2-40B4-BE49-F238E27FC236}">
                <a16:creationId xmlns:a16="http://schemas.microsoft.com/office/drawing/2014/main" id="{0592369C-BE0A-5714-FF1A-CC8F7C53C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1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AA21A2-70A9-7C13-EFDD-0E4ADA046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180D964-A5E3-AC8B-4612-4ECC95DA1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2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11761-D729-5101-B606-BB89DF4CCF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8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82552" y="5921253"/>
            <a:ext cx="9138919" cy="914400"/>
          </a:xfrm>
          <a:custGeom>
            <a:avLst/>
            <a:gdLst/>
            <a:ahLst/>
            <a:cxnLst/>
            <a:rect l="l" t="t" r="r" b="b"/>
            <a:pathLst>
              <a:path w="13708378" h="1633582">
                <a:moveTo>
                  <a:pt x="0" y="0"/>
                </a:moveTo>
                <a:lnTo>
                  <a:pt x="13708378" y="0"/>
                </a:lnTo>
                <a:lnTo>
                  <a:pt x="13708378" y="1633581"/>
                </a:lnTo>
                <a:lnTo>
                  <a:pt x="0" y="16335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5013574" y="904819"/>
            <a:ext cx="2067346" cy="43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3"/>
              </a:lnSpc>
            </a:pPr>
            <a:r>
              <a:rPr lang="en-US" sz="2573">
                <a:solidFill>
                  <a:srgbClr val="FFFFFF"/>
                </a:solidFill>
                <a:latin typeface="Open Sans"/>
              </a:rPr>
              <a:t>About SICO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C1D3A-F1A6-9020-AE7D-03FD943DE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216" y="0"/>
            <a:ext cx="6272784" cy="6272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82552" y="5921253"/>
            <a:ext cx="9138919" cy="914400"/>
          </a:xfrm>
          <a:custGeom>
            <a:avLst/>
            <a:gdLst/>
            <a:ahLst/>
            <a:cxnLst/>
            <a:rect l="l" t="t" r="r" b="b"/>
            <a:pathLst>
              <a:path w="13708378" h="1633582">
                <a:moveTo>
                  <a:pt x="0" y="0"/>
                </a:moveTo>
                <a:lnTo>
                  <a:pt x="13708378" y="0"/>
                </a:lnTo>
                <a:lnTo>
                  <a:pt x="13708378" y="1633581"/>
                </a:lnTo>
                <a:lnTo>
                  <a:pt x="0" y="16335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182326" y="171669"/>
            <a:ext cx="1713770" cy="514131"/>
          </a:xfrm>
          <a:custGeom>
            <a:avLst/>
            <a:gdLst/>
            <a:ahLst/>
            <a:cxnLst/>
            <a:rect l="l" t="t" r="r" b="b"/>
            <a:pathLst>
              <a:path w="2570655" h="771197">
                <a:moveTo>
                  <a:pt x="0" y="0"/>
                </a:moveTo>
                <a:lnTo>
                  <a:pt x="2570655" y="0"/>
                </a:lnTo>
                <a:lnTo>
                  <a:pt x="2570655" y="771197"/>
                </a:lnTo>
                <a:lnTo>
                  <a:pt x="0" y="771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Group 7"/>
          <p:cNvGrpSpPr/>
          <p:nvPr/>
        </p:nvGrpSpPr>
        <p:grpSpPr>
          <a:xfrm>
            <a:off x="1926049" y="1939860"/>
            <a:ext cx="6041709" cy="4013321"/>
            <a:chOff x="0" y="0"/>
            <a:chExt cx="2102032" cy="13963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2032" cy="1396315"/>
            </a:xfrm>
            <a:custGeom>
              <a:avLst/>
              <a:gdLst/>
              <a:ahLst/>
              <a:cxnLst/>
              <a:rect l="l" t="t" r="r" b="b"/>
              <a:pathLst>
                <a:path w="2102032" h="1396315">
                  <a:moveTo>
                    <a:pt x="18794" y="0"/>
                  </a:moveTo>
                  <a:lnTo>
                    <a:pt x="2083238" y="0"/>
                  </a:lnTo>
                  <a:cubicBezTo>
                    <a:pt x="2093618" y="0"/>
                    <a:pt x="2102032" y="8414"/>
                    <a:pt x="2102032" y="18794"/>
                  </a:cubicBezTo>
                  <a:lnTo>
                    <a:pt x="2102032" y="1377521"/>
                  </a:lnTo>
                  <a:cubicBezTo>
                    <a:pt x="2102032" y="1382506"/>
                    <a:pt x="2100052" y="1387286"/>
                    <a:pt x="2096528" y="1390811"/>
                  </a:cubicBezTo>
                  <a:cubicBezTo>
                    <a:pt x="2093003" y="1394335"/>
                    <a:pt x="2088223" y="1396315"/>
                    <a:pt x="2083238" y="1396315"/>
                  </a:cubicBezTo>
                  <a:lnTo>
                    <a:pt x="18794" y="1396315"/>
                  </a:lnTo>
                  <a:cubicBezTo>
                    <a:pt x="8414" y="1396315"/>
                    <a:pt x="0" y="1387901"/>
                    <a:pt x="0" y="1377521"/>
                  </a:cubicBezTo>
                  <a:lnTo>
                    <a:pt x="0" y="18794"/>
                  </a:lnTo>
                  <a:cubicBezTo>
                    <a:pt x="0" y="13810"/>
                    <a:pt x="1980" y="9029"/>
                    <a:pt x="5505" y="5505"/>
                  </a:cubicBezTo>
                  <a:cubicBezTo>
                    <a:pt x="9029" y="1980"/>
                    <a:pt x="13810" y="0"/>
                    <a:pt x="187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/>
                <a:t>Asia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/>
                <a:t>Europe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/>
                <a:t>South Pacific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/>
                <a:t>Japan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/>
                <a:t>Middle East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/>
                <a:t>Spain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2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200" dirty="0"/>
            </a:p>
            <a:p>
              <a:endParaRPr lang="en-US" sz="1200" dirty="0"/>
            </a:p>
            <a:p>
              <a:r>
                <a:rPr lang="en-US" dirty="0"/>
                <a:t>With Manufacturing in the US for the North America</a:t>
              </a:r>
            </a:p>
            <a:p>
              <a:r>
                <a:rPr lang="en-US" dirty="0"/>
                <a:t>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/>
                <a:t>Minneapolis MN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/>
                <a:t>Belleville, WI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/>
                <a:t>Conway, AR</a:t>
              </a:r>
              <a:r>
                <a:rPr lang="en-US" sz="1200" dirty="0"/>
                <a:t>	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02032" cy="14344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13574" y="904819"/>
            <a:ext cx="2067346" cy="43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3"/>
              </a:lnSpc>
            </a:pPr>
            <a:r>
              <a:rPr lang="en-US" sz="2573">
                <a:solidFill>
                  <a:srgbClr val="FFFFFF"/>
                </a:solidFill>
                <a:latin typeface="Open Sans"/>
              </a:rPr>
              <a:t>About SICO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5800" y="1187603"/>
            <a:ext cx="8522208" cy="526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</a:pPr>
            <a:r>
              <a:rPr lang="en-US" sz="3107" b="1" dirty="0">
                <a:solidFill>
                  <a:srgbClr val="000000"/>
                </a:solidFill>
                <a:latin typeface="Open Sans"/>
              </a:rPr>
              <a:t>We are a Global Company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1582</TotalTime>
  <Words>2273</Words>
  <Application>Microsoft Office PowerPoint</Application>
  <PresentationFormat>Widescreen</PresentationFormat>
  <Paragraphs>304</Paragraphs>
  <Slides>46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5" baseType="lpstr">
      <vt:lpstr>Aptos</vt:lpstr>
      <vt:lpstr>Aptos Display</vt:lpstr>
      <vt:lpstr>Aptos ExtraBold</vt:lpstr>
      <vt:lpstr>Aptos SemiBold</vt:lpstr>
      <vt:lpstr>Arial</vt:lpstr>
      <vt:lpstr>Calibri</vt:lpstr>
      <vt:lpstr>Calibri Light</vt:lpstr>
      <vt:lpstr>Open Sans</vt:lpstr>
      <vt:lpstr>Paralucent Bold</vt:lpstr>
      <vt:lpstr>Paralucent Demi Bold</vt:lpstr>
      <vt:lpstr>Paralucent Light</vt:lpstr>
      <vt:lpstr>Paralucent Medium</vt:lpstr>
      <vt:lpstr>Poppins</vt:lpstr>
      <vt:lpstr>Work Sans</vt:lpstr>
      <vt:lpstr>Work Sans ExtraBold</vt:lpstr>
      <vt:lpstr>Work Sans Medium</vt:lpstr>
      <vt:lpstr>Work Sans SemiBold</vt:lpstr>
      <vt:lpstr>Office Theme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Research Foundation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Five Leadership Shifts for Gen 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Leaders Can Do in the Next 90 Days</vt:lpstr>
      <vt:lpstr>How Will We Evolve Our Leadership  to Meet This Moment?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2 SCHEDULE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Julie Faver Dylla</dc:creator>
  <cp:lastModifiedBy>Julie Faver Dylla</cp:lastModifiedBy>
  <cp:revision>11</cp:revision>
  <dcterms:created xsi:type="dcterms:W3CDTF">2026-03-19T23:59:28Z</dcterms:created>
  <dcterms:modified xsi:type="dcterms:W3CDTF">2026-04-14T17:08:17Z</dcterms:modified>
</cp:coreProperties>
</file>