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11537-7D68-1810-6094-81C430202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69307A-62CA-EE5B-6AD9-276E8DC18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BF2D-F2FD-48A5-9BE0-5BF32FBA838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9D4200-ABB4-7015-31F3-4210AD9F4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FBEEDD-69AF-071E-FE52-C26463E5E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98E86-33B0-4CB6-9996-887BAFE99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677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8776C1-BD1F-B909-9E7F-B50A2AF51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905C20-4C9A-DC26-91FE-1803F8BC3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83FC9-4EF7-6601-48A8-16D6233AE1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C4BF2D-F2FD-48A5-9BE0-5BF32FBA838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9F8B5-6A3F-72CC-89C9-8D8C337AF5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12BFF2-45DA-9DC6-26A0-DECCC7D487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E98E86-33B0-4CB6-9996-887BAFE99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14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AE45516-C538-D197-2E3E-F48CD3B8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6000"/>
              </a:lnSpc>
            </a:pPr>
            <a:r>
              <a:rPr lang="en-US" sz="6200"/>
              <a:t>Hotel Association </a:t>
            </a:r>
            <a:br>
              <a:rPr lang="en-US" sz="6200"/>
            </a:br>
            <a:r>
              <a:rPr lang="en-US" sz="6200"/>
              <a:t>of  Tarrant County</a:t>
            </a:r>
            <a:endParaRPr lang="en-US" sz="6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6585F8-E666-B79F-564E-FAA17CF482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49874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F32ECA9-D379-D5BA-30FA-089A6CF1A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8DD801-93F6-F2AB-A98A-D34AAD391C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941537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A26C4F9-AEF8-645F-3A22-9B2B9D71C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National Hotel Market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760728-C37A-2F75-F470-26E120E8D4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600543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6060C23-5A37-69A6-C506-37D1BA6E8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75B121-B628-CCE6-A5C8-468BEB85CB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4931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D732BD4-4FC4-DEA3-B99D-651C38969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D63C39-FE2A-BF80-754E-1E0F5DD303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53956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23ECE4D-E156-BC0F-2EED-C30C0AD1E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B69CAE-FDF7-97AB-8BD6-B097F343A7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078851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686BD39-83F1-B09E-1F6D-88848A0F4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C7F0AB-0F46-09C7-ADF1-B5899048E8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38548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0E557A6-C450-08A7-F525-FD7BB0444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54525D-E4C8-4A28-D91F-481224F9E6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437054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9050C1E-97AF-49FD-F8B2-34196E698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6B9682-C499-18D5-14EF-9799C06A78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74811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64D2CE0-C092-34F6-9349-5135203F7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Fort Worth Office Market</a:t>
            </a:r>
            <a:br>
              <a:rPr lang="en-US"/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6A6F19-3017-61F1-3675-948BAD1005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26932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84C15F9-80EB-AB09-3F52-5956A5A3D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6C16FC-9C76-5D49-9898-72BED5342D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51865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4A512BF-0883-C01E-4DAE-CAE7B6838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B14C70-993E-08A2-087C-D4CFA58EE1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3631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1C360BA-1478-B711-075A-35D49960A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552E79-8001-4EA5-5E96-ADD4617B3D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730393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0027DC9-8A15-9039-4104-F5199D896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B89E4D-37BB-18CE-9577-D65E4F0B8E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210631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E2BCC48-8918-B6D7-0F16-C9CE72A7D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F9DF9A-D327-DBD4-3BB1-9DAC94C9B3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96809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952A4D0-B3BA-DDF4-3607-7698FEDEE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03E0F1-CC62-28FD-6013-0BC324D3D8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13129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67534F0-C7A0-8861-1539-7479CDBF1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849845-96F1-A493-8BDA-8EE647F6FA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694380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56D6B2E-46E8-2364-CEE4-BE9C43386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Fort Worth Forecast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298D11-5EE3-7AB2-8529-3D20939D94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058456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E6BA4A0-94C0-3BA1-AB2A-5CC5DD7EF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A31645-6FF0-CE2D-102B-C909BF6948A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669294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2290A4C-5F59-2876-2E8A-2E6B37BBB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5FDC94-44CD-91BD-A565-B57FE172F0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2087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253A78F-0C0A-B5BC-3F83-0918A3AF5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AACF9E-2F5D-A44D-2345-4439D522ED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425935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E8CD2F5-C20F-A1A6-FDCE-1826E9E7C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Fort Worth </a:t>
            </a:r>
            <a:br>
              <a:rPr lang="en-US" sz="3600"/>
            </a:br>
            <a:r>
              <a:rPr lang="en-US" sz="3600"/>
              <a:t>Pipeline </a:t>
            </a:r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A3209E-4821-8FD3-A6EA-5302E1D527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9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3650008-1AE6-31FA-5984-37AD6BAEC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National</a:t>
            </a:r>
            <a:br>
              <a:rPr lang="en-US"/>
            </a:br>
            <a:r>
              <a:rPr lang="en-US"/>
              <a:t>Economy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E6DE40-5F04-AED5-293A-C58566A2A8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405364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29133B0-6685-3942-1200-C53AC2138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/>
              <a:t>Fort Worth - Forecast</a:t>
            </a:r>
            <a:endParaRPr lang="en-US" sz="3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175B45-9D23-A032-E0D8-5E8B75BC87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81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2754AF4-EDEC-2391-9668-11C509E53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E924D5-F624-CB5A-A7BF-0415F5C2FC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307303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28FD743-1BFE-0F30-77C7-4E759813E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Arlington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3AE3DE-2FC8-2DEC-6010-90F783293D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8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1E9C817-1D6F-DC56-24F1-04BD63DA9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Bedford/Grapevine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51AEF4-D8C3-2F71-BCBA-8FA9B1E8CE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4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45ADF4E-A58A-AFAE-5084-A88DF10E9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Fort Worth CBD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2A2777-620E-9FF5-8194-BD4F23DA73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9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0F7F1E1-A00C-7B59-1CB3-8D232F168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Fort Worth North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E3B0C0-8CA5-6473-D222-3156BD925C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803DEB5-4786-5581-B1AD-88F067BBE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Fort Worth South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C046B6-3E8A-8B34-1582-DCBD83073F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0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B91DAF1-184C-D85A-DA41-8CAF69C47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Fort Worth West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5A1B65-45A9-3AA7-583A-6DF859874B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45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62159CD-A5A2-8C0F-7E03-3416C403B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/>
              <a:t>Fort Worth Sample 2019 to 2025	- Upper Priced</a:t>
            </a:r>
            <a:br>
              <a:rPr lang="en-US" sz="3500"/>
            </a:br>
            <a:br>
              <a:rPr lang="en-US" sz="3500"/>
            </a:br>
            <a:endParaRPr lang="en-US" sz="3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F3E7CC-B57E-0905-1E44-A07DBA18ED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3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14DC3A0-E722-CA28-BE6F-E42B47D3F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/>
              <a:t>Fort Worth Sample 2019 to 2023 - Upper Priced</a:t>
            </a:r>
            <a:endParaRPr lang="en-US" sz="3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14D147-3866-2D8E-2CA1-460A24AB8A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0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C0625F7-44DE-CE2A-D0C1-1A90707E9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E1D6FA-1081-5F23-AA70-7466C7730E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19708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E435788-3E19-5703-57F5-12D3C3FA7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/>
              <a:t>Fort Worth Sample 2019 to 2023	 - Lower Priced</a:t>
            </a:r>
            <a:br>
              <a:rPr lang="en-US" sz="3500"/>
            </a:br>
            <a:br>
              <a:rPr lang="en-US" sz="3500"/>
            </a:br>
            <a:endParaRPr lang="en-US" sz="3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DBB943-D5B5-4C73-AFF2-03365C2600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78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981A1CD-B707-098F-E24F-3CF5EB7C9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/>
              <a:t>Fort Worth Sample 2019 to 2023	 - Lower Priced</a:t>
            </a:r>
            <a:br>
              <a:rPr lang="en-US" sz="3500"/>
            </a:br>
            <a:br>
              <a:rPr lang="en-US" sz="3500"/>
            </a:br>
            <a:endParaRPr lang="en-US" sz="3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C0CA96-7F44-B1DD-D126-7E55E1C5A1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5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70E12AB-E81E-A28D-9863-30196723D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Addenda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F032BF-5FFF-7A68-FF9A-45B19AA4AE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79824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2CAC649-3B08-7D9C-C420-162FC8DA5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33B448-F2B1-2A63-943C-99D757EA39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391926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B15C9A6-5309-39BE-6911-62449740F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 marR="5080" algn="l">
              <a:lnSpc>
                <a:spcPts val="6000"/>
              </a:lnSpc>
              <a:spcBef>
                <a:spcPts val="1300"/>
              </a:spcBef>
            </a:pPr>
            <a:r>
              <a:rPr lang="en-US" sz="3200" spc="-55">
                <a:solidFill>
                  <a:srgbClr val="FFFFFF"/>
                </a:solidFill>
                <a:latin typeface="Calibre Light" panose="020B0303030202060203" pitchFamily="34" charset="77"/>
              </a:rPr>
              <a:t>CBRE Hotels </a:t>
            </a:r>
            <a:br>
              <a:rPr lang="en-US" spc="-55">
                <a:solidFill>
                  <a:srgbClr val="FFFFFF"/>
                </a:solidFill>
                <a:latin typeface="Financier Display" panose="02020503070506060203" pitchFamily="18" charset="77"/>
              </a:rPr>
            </a:br>
            <a:r>
              <a:rPr lang="en-US" sz="7200" spc="-55">
                <a:solidFill>
                  <a:srgbClr val="FFFFFF"/>
                </a:solidFill>
                <a:latin typeface="Financier Display" panose="02020503070506060203" pitchFamily="18" charset="77"/>
              </a:rPr>
              <a:t>Advisory</a:t>
            </a:r>
            <a:br>
              <a:rPr lang="en-US" sz="7200" spc="-55">
                <a:solidFill>
                  <a:srgbClr val="FFFFFF"/>
                </a:solidFill>
                <a:latin typeface="Financier Display" panose="02020503070506060203" pitchFamily="18" charset="77"/>
              </a:rPr>
            </a:br>
            <a:r>
              <a:rPr lang="en-US" sz="7200" spc="-55">
                <a:solidFill>
                  <a:srgbClr val="FFFFFF"/>
                </a:solidFill>
                <a:latin typeface="Financier Display" panose="02020503070506060203" pitchFamily="18" charset="77"/>
              </a:rPr>
              <a:t>Capabilities</a:t>
            </a:r>
            <a:endParaRPr lang="en-US" sz="7200" spc="-10" dirty="0">
              <a:solidFill>
                <a:srgbClr val="FFFFFF"/>
              </a:solidFill>
              <a:latin typeface="Financier Display" panose="02020503070506060203" pitchFamily="18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39A75F-CC56-D93F-D0FF-EC4528CF29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503146"/>
      </p:ext>
    </p:extLst>
  </p:cSld>
  <p:clrMapOvr>
    <a:masterClrMapping/>
  </p:clrMapOvr>
  <p:transition spd="med">
    <p:pull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A077926-BC98-03D9-23E9-C4AF5888A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 marR="5080">
              <a:lnSpc>
                <a:spcPts val="4800"/>
              </a:lnSpc>
              <a:spcBef>
                <a:spcPts val="1060"/>
              </a:spcBef>
            </a:pPr>
            <a:r>
              <a:rPr lang="en-US" sz="4800" spc="-10">
                <a:solidFill>
                  <a:srgbClr val="FFFFFF"/>
                </a:solidFill>
                <a:latin typeface="Financier Display"/>
                <a:cs typeface="Financier Display"/>
              </a:rPr>
              <a:t>Insight. Integration.</a:t>
            </a:r>
            <a:br>
              <a:rPr lang="en-US" sz="4800" spc="-10">
                <a:solidFill>
                  <a:srgbClr val="FFFFFF"/>
                </a:solidFill>
                <a:latin typeface="Financier Display"/>
                <a:cs typeface="Financier Display"/>
              </a:rPr>
            </a:br>
            <a:r>
              <a:rPr lang="en-US" sz="4800" spc="-10">
                <a:solidFill>
                  <a:srgbClr val="FFFFFF"/>
                </a:solidFill>
                <a:latin typeface="Financier Display"/>
                <a:cs typeface="Financier Display"/>
              </a:rPr>
              <a:t>Results.</a:t>
            </a:r>
            <a:endParaRPr lang="en-US" sz="4800" dirty="0">
              <a:latin typeface="Financier Display"/>
              <a:cs typeface="Financier Display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29066A-8ED9-1228-8585-3C65C56A99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12397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CFEA12-B86E-B235-2E4B-8F943E6D5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F5C25B-7C3A-79A8-5DA7-6740051CD2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82300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0E2E1E8-E097-D2F9-A702-0F978D243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3A1631-4EF9-BAB3-6F97-8659105728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03629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43D8925-D38E-139C-FD88-2AF143776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800">
                <a:solidFill>
                  <a:srgbClr val="FFFFFF"/>
                </a:solidFill>
                <a:latin typeface="Financier Display"/>
                <a:cs typeface="Financier Display"/>
              </a:rPr>
              <a:t>Experience</a:t>
            </a:r>
            <a:r>
              <a:rPr lang="en-US" sz="4800" spc="-30">
                <a:solidFill>
                  <a:srgbClr val="FFFFFF"/>
                </a:solidFill>
                <a:latin typeface="Financier Display"/>
                <a:cs typeface="Financier Display"/>
              </a:rPr>
              <a:t> </a:t>
            </a:r>
            <a:r>
              <a:rPr lang="en-US" sz="4800" spc="-20">
                <a:solidFill>
                  <a:srgbClr val="FFFFFF"/>
                </a:solidFill>
                <a:latin typeface="Financier Display"/>
                <a:cs typeface="Financier Display"/>
              </a:rPr>
              <a:t>that drives value.</a:t>
            </a:r>
            <a:endParaRPr lang="en-US" sz="4800" dirty="0">
              <a:latin typeface="Financier Display"/>
              <a:cs typeface="Financier Display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BC08F0-0C74-FD7B-97EB-F1FAADBBB9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585205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74BB31F-4FEC-7167-9F15-D10375937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 marR="5080">
              <a:lnSpc>
                <a:spcPts val="4800"/>
              </a:lnSpc>
              <a:spcBef>
                <a:spcPts val="1060"/>
              </a:spcBef>
            </a:pPr>
            <a:r>
              <a:rPr lang="en-US" sz="4800" spc="-10">
                <a:solidFill>
                  <a:schemeClr val="bg1"/>
                </a:solidFill>
                <a:latin typeface="Financier Display"/>
                <a:cs typeface="Financier Display"/>
              </a:rPr>
              <a:t>Covering every</a:t>
            </a:r>
            <a:br>
              <a:rPr lang="en-US" sz="4800" spc="-10">
                <a:solidFill>
                  <a:schemeClr val="bg1"/>
                </a:solidFill>
                <a:latin typeface="Financier Display"/>
                <a:cs typeface="Financier Display"/>
              </a:rPr>
            </a:br>
            <a:r>
              <a:rPr lang="en-US" sz="4800" spc="-10">
                <a:solidFill>
                  <a:schemeClr val="bg1"/>
                </a:solidFill>
                <a:latin typeface="Financier Display"/>
                <a:cs typeface="Financier Display"/>
              </a:rPr>
              <a:t>market.</a:t>
            </a:r>
            <a:endParaRPr lang="en-US" sz="4800" dirty="0">
              <a:solidFill>
                <a:schemeClr val="bg1"/>
              </a:solidFill>
              <a:latin typeface="Financier Display"/>
              <a:cs typeface="Financier Display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D64118-BCF1-2E7A-BA84-D24D271B4D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67447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DE3A572-C7F5-A00A-3E19-92CAE1388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8710AD-1200-08CE-6216-426C92857E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76132"/>
      </p:ext>
    </p:extLst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2629193-516E-FE28-4713-8942F7292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 marR="5080">
              <a:lnSpc>
                <a:spcPts val="4800"/>
              </a:lnSpc>
              <a:spcBef>
                <a:spcPts val="1060"/>
              </a:spcBef>
            </a:pPr>
            <a:r>
              <a:rPr lang="en-US" sz="4800" spc="-10">
                <a:solidFill>
                  <a:schemeClr val="bg1"/>
                </a:solidFill>
                <a:latin typeface="Financier Display"/>
                <a:cs typeface="Financier Display"/>
              </a:rPr>
              <a:t>Our </a:t>
            </a:r>
            <a:br>
              <a:rPr lang="en-US" sz="4800" spc="-10">
                <a:solidFill>
                  <a:schemeClr val="bg1"/>
                </a:solidFill>
                <a:latin typeface="Financier Display"/>
                <a:cs typeface="Financier Display"/>
              </a:rPr>
            </a:br>
            <a:r>
              <a:rPr lang="en-US" sz="4800" spc="-10">
                <a:solidFill>
                  <a:schemeClr val="bg1"/>
                </a:solidFill>
                <a:latin typeface="Financier Display"/>
                <a:cs typeface="Financier Display"/>
              </a:rPr>
              <a:t>National Leadership.</a:t>
            </a:r>
            <a:endParaRPr lang="en-US" sz="4800" dirty="0">
              <a:solidFill>
                <a:schemeClr val="bg1"/>
              </a:solidFill>
              <a:latin typeface="Financier Display"/>
              <a:cs typeface="Financier Display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AC070E-FD7E-8539-C394-1A18DAB83C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47108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BF6BB8F-3866-90A6-FFE6-723F32441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/>
              <a:t>Hollywood Park</a:t>
            </a:r>
            <a:br>
              <a:rPr lang="en-GB" sz="3200"/>
            </a:br>
            <a:r>
              <a:rPr lang="en-GB" sz="3200"/>
              <a:t>Inglewood, California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332ACE-5027-65D1-905E-57A8D079BE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662076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EBE4F29-8363-6C3F-394C-140CE164A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DFW Airport Grand Hyatt Operator RFP</a:t>
            </a:r>
            <a:br>
              <a:rPr lang="en-GB" sz="3200"/>
            </a:br>
            <a:r>
              <a:rPr lang="en-GB" sz="3200"/>
              <a:t>Dallas Fort Worth, Texas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EE31B5-E5F3-526C-56D0-7261163CC9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151678"/>
      </p:ext>
    </p:extLst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5E657C7-7356-D868-8413-860AF9125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Metropolitan Washington Airports Authority, Dulles International Airport - Sterling, Virginia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3E995D-DD5A-AA3E-5409-F679CAC2C1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734503"/>
      </p:ext>
    </p:extLst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B85F6D1-8BE5-90C3-843E-4C81FF7C1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One Daytona</a:t>
            </a:r>
            <a:r>
              <a:rPr lang="en-GB" sz="3200"/>
              <a:t>, Int’l Speedway Corporation</a:t>
            </a:r>
            <a:br>
              <a:rPr lang="en-GB" sz="3200"/>
            </a:br>
            <a:r>
              <a:rPr lang="en-GB" sz="3200"/>
              <a:t>Daytona, Florida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C8DC1B-BE23-2529-73DD-0AFF395EC9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19478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9CC6C40-D834-EAEC-17B9-3CC3EE76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Moosehead Lake, Feasibility &amp; Site Planning</a:t>
            </a:r>
            <a:br>
              <a:rPr lang="en-US" sz="3200"/>
            </a:br>
            <a:r>
              <a:rPr lang="en-US" sz="3200"/>
              <a:t>Greenville, Maine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0EE324-FB1E-2966-2C07-9756933C45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227723"/>
      </p:ext>
    </p:extLst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F597F2D-3E97-F11E-7298-E4DD52EA8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82EDD4-C740-03F0-D4D3-5B88D6572E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149842"/>
      </p:ext>
    </p:extLst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169FFB2-6CD0-599F-3848-6AECC6A14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7C83AC-6FB3-A1D0-057D-FB24DB4357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95542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998EA5B-CCD8-41DB-013A-4EA8874E1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2F76D7-93C8-7341-014A-843788F767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399252"/>
      </p:ext>
    </p:extLst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B312FB7-1DA6-EADE-AA6F-C481927BE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56B40D-E36B-2B66-0AFC-912791FC8E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23399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8D037E3-54A9-3266-693A-85B56CDE1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7600E6-8CC9-0C49-4108-0B00D5100A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36558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CC97103-1E86-3ADC-DBFE-3E5B567C5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00CC85-8782-F19D-C7D5-35D76DA825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09249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8D45141-8ECC-8D17-EB73-80455A06C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05D92A-A77B-6607-D87D-B422FAD6C4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095249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43C22C1-0FE8-8FEC-BE17-B9EFBFF8B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B1F375-120E-9D09-C737-F94DB73F0A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79853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</Words>
  <Application>Microsoft Office PowerPoint</Application>
  <PresentationFormat>Widescreen</PresentationFormat>
  <Paragraphs>28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5" baseType="lpstr">
      <vt:lpstr>Aptos</vt:lpstr>
      <vt:lpstr>Aptos Display</vt:lpstr>
      <vt:lpstr>Arial</vt:lpstr>
      <vt:lpstr>Calibre Light</vt:lpstr>
      <vt:lpstr>Financier Display</vt:lpstr>
      <vt:lpstr>Office Theme</vt:lpstr>
      <vt:lpstr>Hotel Association  of  Tarrant County</vt:lpstr>
      <vt:lpstr>PowerPoint Presentation</vt:lpstr>
      <vt:lpstr>The National Economy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National Hotel Market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Fort Worth Office Market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Fort Worth Forecast</vt:lpstr>
      <vt:lpstr>PowerPoint Presentation</vt:lpstr>
      <vt:lpstr>PowerPoint Presentation</vt:lpstr>
      <vt:lpstr>PowerPoint Presentation</vt:lpstr>
      <vt:lpstr>Fort Worth  Pipeline </vt:lpstr>
      <vt:lpstr>Fort Worth - Forecast</vt:lpstr>
      <vt:lpstr>PowerPoint Presentation</vt:lpstr>
      <vt:lpstr>Arlington</vt:lpstr>
      <vt:lpstr>Bedford/Grapevine</vt:lpstr>
      <vt:lpstr>Fort Worth CBD</vt:lpstr>
      <vt:lpstr>Fort Worth North</vt:lpstr>
      <vt:lpstr>Fort Worth South</vt:lpstr>
      <vt:lpstr>Fort Worth West</vt:lpstr>
      <vt:lpstr>Fort Worth Sample 2019 to 2025 - Upper Priced  </vt:lpstr>
      <vt:lpstr>Fort Worth Sample 2019 to 2023 - Upper Priced</vt:lpstr>
      <vt:lpstr>Fort Worth Sample 2019 to 2023  - Lower Priced  </vt:lpstr>
      <vt:lpstr>Fort Worth Sample 2019 to 2023  - Lower Priced  </vt:lpstr>
      <vt:lpstr>Addenda</vt:lpstr>
      <vt:lpstr>PowerPoint Presentation</vt:lpstr>
      <vt:lpstr>CBRE Hotels  Advisory Capabilities</vt:lpstr>
      <vt:lpstr>Insight. Integration. Results.</vt:lpstr>
      <vt:lpstr>PowerPoint Presentation</vt:lpstr>
      <vt:lpstr>PowerPoint Presentation</vt:lpstr>
      <vt:lpstr>Experience that drives value.</vt:lpstr>
      <vt:lpstr>Covering every market.</vt:lpstr>
      <vt:lpstr>Our  National Leadership.</vt:lpstr>
      <vt:lpstr>Hollywood Park Inglewood, California</vt:lpstr>
      <vt:lpstr>DFW Airport Grand Hyatt Operator RFP Dallas Fort Worth, Texas</vt:lpstr>
      <vt:lpstr>Metropolitan Washington Airports Authority, Dulles International Airport - Sterling, Virginia</vt:lpstr>
      <vt:lpstr>One Daytona, Int’l Speedway Corporation Daytona, Florida</vt:lpstr>
      <vt:lpstr>Moosehead Lake, Feasibility &amp; Site Planning Greenville, Maine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Hartley, Andrew @ New York</dc:creator>
  <cp:lastModifiedBy>Julie Faver Dylla</cp:lastModifiedBy>
  <cp:revision>1</cp:revision>
  <dcterms:created xsi:type="dcterms:W3CDTF">2026-08-13T14:21:13Z</dcterms:created>
  <dcterms:modified xsi:type="dcterms:W3CDTF">2026-08-14T15:04:15Z</dcterms:modified>
</cp:coreProperties>
</file>